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7" r:id="rId3"/>
    <p:sldId id="298" r:id="rId4"/>
    <p:sldId id="299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74" r:id="rId15"/>
    <p:sldId id="275" r:id="rId16"/>
    <p:sldId id="277" r:id="rId17"/>
    <p:sldId id="291" r:id="rId18"/>
    <p:sldId id="292" r:id="rId19"/>
    <p:sldId id="293" r:id="rId20"/>
    <p:sldId id="290" r:id="rId21"/>
    <p:sldId id="317" r:id="rId22"/>
    <p:sldId id="321" r:id="rId23"/>
    <p:sldId id="322" r:id="rId24"/>
    <p:sldId id="32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DF32-0745-3686-583E-A8F49AEF1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7D170-02E8-FE77-64C2-EEDE17E29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39BCF-57D0-6212-CA55-0F3E5107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47F9B-4623-77CA-170A-0D6E3C5C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CBB15-4302-97A0-282C-F18B288F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1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6B10-17CD-DB25-7604-AAEE0E66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B2E40-8419-CC19-B130-0FA810BBE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097AF-63E6-E4F1-26F9-6ABC43EE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889E6-AA12-9A12-039B-77E4B8CF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A4B66-8668-FED5-1604-9F6E113F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4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4B9AB-E7DC-EFA0-4E01-7594ABAC0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0A2A0-4FB2-B017-6341-FF5F25DF4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A74BF-DFEF-3DD8-DF6B-463D14CB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81EB-E359-BDCB-6A39-632BCE57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F3EBE-1F41-8EC7-B547-69E2E8D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4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E8CD-F8AA-540C-CDD8-BCFDA9DF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EB20E-DEC8-088D-0C0E-78895B98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7ABAC-E155-819C-211D-D8BB26273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EC2C0-CEA5-5EE9-9F0C-E440E609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1A321-89CE-48AF-344C-72CD3F65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3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458A-1D35-1D09-9546-DEE52E92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A3300-7A1D-2021-1653-9B253A000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5470E-2497-8A7D-6AF8-FDFFFA948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09F49-063C-71D7-3446-37D595B1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7A220-C3F2-CDDC-EC88-396EA44F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7559-C226-E33D-B922-890D3524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75D5-DE72-95F0-4B09-993B27BAA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0A967-7072-ADB7-3A2B-D5DDB2CB6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F3CAB-7B88-E9EF-3203-7C14DC7D3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C65C1-460D-FA3B-AC33-E272DA71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6E2F6-73F4-6EA2-AC41-B8CE06F6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85C4-AF30-62B8-6E01-86B3DEDB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12F35-B37B-3B43-7C31-212C07E47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1394B-0AE4-6DC9-C245-A6721CFFB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B9B2A-797F-3452-0E2E-6744C2C0F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D94BC-755D-CA49-3FCD-CC068AACC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1C0BC-5813-FF22-777A-A7F3271B5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73C02-4490-600C-103D-4FD842DE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B91414-0D3A-5D43-B52A-17302AA3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1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6F18-A092-6D92-F145-B8A2122E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9FCFE-4848-9B66-6591-44C39D3D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B476E-C3A9-F70A-18D5-3BB220BF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1293A-E1E5-F4BF-74A4-F540FCEB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9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791D0-07E2-08C6-241C-29370B75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7C904-85FC-3A28-EA3A-76EB34E5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0C4C4-195A-7C0F-B5E3-112397EF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7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AE22-9096-499B-F57B-A10E71D3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3EDBF-191B-ACED-0F3A-6C86B1942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D96EF-3DB6-AC47-F590-15614F464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99B77-1A47-ACB7-CBC2-E4B5F005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83F2B-3667-11F8-8CC3-5657CDA4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F1546-9470-07E1-790B-D0DFDED9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8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DA56-19E7-9334-4BDE-9FBAC1D7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D52E3-5909-4316-06F1-0B04B6AFC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97CE7-B84C-CB79-8638-F3E0C430E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A561A-734A-1C2B-7FCB-F1C79ACE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228EA-DCA6-0ADB-C7C0-05564502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81196-15CB-A8C5-F20D-45FBFAD6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91B44-FC2A-94A7-3C81-F8B8D1CB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564AA-8DC5-E698-E357-F47619F93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08D3D-103C-8CF2-EC49-D8634264C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B4A07-490C-4F04-8571-B1A06A840F29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FA9A2-501C-9DDD-0C28-76775F704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D890-8C38-6548-E500-DE436B2AE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7D2540-82CB-47F5-8F8A-EFF575F27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2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.png"/><Relationship Id="rId7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2.png"/><Relationship Id="rId7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2.png"/><Relationship Id="rId7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36CB2-03F8-5DFA-EFBE-D8C3D9E9D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06FBC2-D7AE-93B4-D5CD-A9EFD31AC0B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41620C6-9C20-DC5B-04F0-3573BCFB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5A8F80-78BB-8FF2-DD5E-0B9DC0A131D3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FF0501-7D0B-0118-712C-B04721892C4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00ACE4-7CAE-87B7-F114-DA857C656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0DDE7E7C-5203-653D-FCBE-1C3F3FE9B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179768A-63CD-8000-8AC5-B2DD01359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30A7152-31EB-EDCC-8EE3-5ED878C1A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ACAE8B0E-0E90-7B9A-1B93-A58ACB6E9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85D869D-E6C0-5A8E-8946-157EE4EB4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CEE30-B07B-3D40-9499-36C38F056B1E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FCA55-6B27-3192-A4D7-A68AA4DAC42C}"/>
              </a:ext>
            </a:extLst>
          </p:cNvPr>
          <p:cNvSpPr txBox="1"/>
          <p:nvPr/>
        </p:nvSpPr>
        <p:spPr>
          <a:xfrm>
            <a:off x="2206487" y="1190487"/>
            <a:ext cx="779006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Payment Processing and Cash Management</a:t>
            </a:r>
            <a:r>
              <a:rPr lang="en-US" sz="2800" b="1">
                <a:latin typeface="Times New Roman"/>
                <a:cs typeface="Times New Roman"/>
              </a:rPr>
              <a:t> 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A31BB-FAA1-9EBE-918C-8D435C162910}"/>
              </a:ext>
            </a:extLst>
          </p:cNvPr>
          <p:cNvSpPr txBox="1"/>
          <p:nvPr/>
        </p:nvSpPr>
        <p:spPr>
          <a:xfrm>
            <a:off x="457200" y="1905726"/>
            <a:ext cx="4795520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Steps to set up a Bank:</a:t>
            </a:r>
          </a:p>
          <a:p>
            <a:r>
              <a:rPr lang="en-US" sz="22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1)CREATE Bank</a:t>
            </a:r>
          </a:p>
          <a:p>
            <a:r>
              <a:rPr lang="en-US" sz="2200" b="1">
                <a:latin typeface="Times New Roman"/>
                <a:cs typeface="Times New Roman"/>
              </a:rPr>
              <a:t>2 ) CREATE Branch Name </a:t>
            </a:r>
          </a:p>
          <a:p>
            <a:r>
              <a:rPr lang="en-US" sz="2200" b="1">
                <a:latin typeface="Times New Roman"/>
                <a:cs typeface="Times New Roman"/>
              </a:rPr>
              <a:t>3 ) CREATE Account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0E472-602C-6708-DB1A-1A2049060402}"/>
              </a:ext>
            </a:extLst>
          </p:cNvPr>
          <p:cNvSpPr txBox="1"/>
          <p:nvPr/>
        </p:nvSpPr>
        <p:spPr>
          <a:xfrm>
            <a:off x="654957" y="3514410"/>
            <a:ext cx="28411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Setup&gt;Payment &gt; </a:t>
            </a:r>
            <a:r>
              <a:rPr lang="en-US" sz="2000" b="1">
                <a:latin typeface="Times New Roman"/>
                <a:ea typeface="Calibri"/>
                <a:cs typeface="Times New Roman"/>
              </a:rPr>
              <a:t>Bank and Bank Branches</a:t>
            </a:r>
            <a:endParaRPr lang="en-US" sz="2000" b="1">
              <a:latin typeface="Times New Roman"/>
              <a:cs typeface="Times New Roman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349177-328C-20D1-DD01-58A309DFB9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6631" b="366"/>
          <a:stretch/>
        </p:blipFill>
        <p:spPr>
          <a:xfrm>
            <a:off x="5753481" y="1749705"/>
            <a:ext cx="3434804" cy="46931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DB28C-C598-6D03-98F5-F9493F51BC29}"/>
              </a:ext>
            </a:extLst>
          </p:cNvPr>
          <p:cNvSpPr/>
          <p:nvPr/>
        </p:nvSpPr>
        <p:spPr>
          <a:xfrm>
            <a:off x="4220926" y="1751013"/>
            <a:ext cx="6113619" cy="4769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7DFD20E-627A-92B9-D9C5-F8A2CF1DF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182" y="3196367"/>
            <a:ext cx="6101442" cy="191180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CAF18BD-3020-17DA-7BD7-AAA31A141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955" y="3255026"/>
            <a:ext cx="7093403" cy="1921328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79C7088B-E2F1-890B-CF92-675CCE6DED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" t="2225" r="1314" b="-3355"/>
          <a:stretch/>
        </p:blipFill>
        <p:spPr>
          <a:xfrm>
            <a:off x="4038601" y="3254070"/>
            <a:ext cx="8147960" cy="19492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66019C-863C-5C36-10E5-EF1465D29BFB}"/>
              </a:ext>
            </a:extLst>
          </p:cNvPr>
          <p:cNvSpPr txBox="1"/>
          <p:nvPr/>
        </p:nvSpPr>
        <p:spPr>
          <a:xfrm>
            <a:off x="612503" y="442105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Bank Information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25814B-1E80-3683-DACF-0007221B1BC8}"/>
              </a:ext>
            </a:extLst>
          </p:cNvPr>
          <p:cNvSpPr txBox="1"/>
          <p:nvPr/>
        </p:nvSpPr>
        <p:spPr>
          <a:xfrm>
            <a:off x="609600" y="490728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Create Bank Adress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CB93FF-B3EC-876E-7B5C-D28DC92BE053}"/>
              </a:ext>
            </a:extLst>
          </p:cNvPr>
          <p:cNvSpPr txBox="1"/>
          <p:nvPr/>
        </p:nvSpPr>
        <p:spPr>
          <a:xfrm>
            <a:off x="609600" y="5302068"/>
            <a:ext cx="29718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Bank account created</a:t>
            </a:r>
          </a:p>
        </p:txBody>
      </p:sp>
    </p:spTree>
    <p:extLst>
      <p:ext uri="{BB962C8B-B14F-4D97-AF65-F5344CB8AC3E}">
        <p14:creationId xmlns:p14="http://schemas.microsoft.com/office/powerpoint/2010/main" val="15105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 animBg="1"/>
      <p:bldP spid="23" grpId="0"/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87F55-9990-AC19-2097-EA2B6A57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58E6D2-B64A-A55B-940A-67D75B9D10B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AFC8FCBC-F169-D53E-275B-5B3F42D5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D79DE7-FCC5-D4BF-02EC-052EE9EB21DA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CD1261-E979-10B9-BFAE-72639330B3A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EA812D-EB04-49EE-7482-9BA40AC15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40D97980-27EC-8828-7F48-786992968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8A8D922-B1BF-267A-42F2-AF83CBA0F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E50ED69-22D3-DE39-8B90-1A72DA3C3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F2CD303-FA07-5E15-5D57-A248D6873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B2383C7-8813-E40C-D167-79ABD3340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B14E2-560D-6C08-3C63-B5F85852D90A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AB710-FD7E-B7D3-C972-0A777DBFF412}"/>
              </a:ext>
            </a:extLst>
          </p:cNvPr>
          <p:cNvSpPr txBox="1"/>
          <p:nvPr/>
        </p:nvSpPr>
        <p:spPr>
          <a:xfrm>
            <a:off x="306450" y="1856522"/>
            <a:ext cx="330327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Apply payments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AFDF9-BD1D-CF62-7AAD-8AFE6E9F3C16}"/>
              </a:ext>
            </a:extLst>
          </p:cNvPr>
          <p:cNvSpPr txBox="1"/>
          <p:nvPr/>
        </p:nvSpPr>
        <p:spPr>
          <a:xfrm>
            <a:off x="611249" y="2284679"/>
            <a:ext cx="4539318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2- Payment From Work Bench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6D1122-735E-B1B2-B11A-614AAB190692}"/>
              </a:ext>
            </a:extLst>
          </p:cNvPr>
          <p:cNvSpPr txBox="1"/>
          <p:nvPr/>
        </p:nvSpPr>
        <p:spPr>
          <a:xfrm>
            <a:off x="723009" y="2803156"/>
            <a:ext cx="475107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After clicking on Actions ..1 button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C30C6-A76D-41BF-B068-D78C74DFBD45}"/>
              </a:ext>
            </a:extLst>
          </p:cNvPr>
          <p:cNvSpPr txBox="1"/>
          <p:nvPr/>
        </p:nvSpPr>
        <p:spPr>
          <a:xfrm>
            <a:off x="723009" y="3259945"/>
            <a:ext cx="610362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Create Accounting &gt;Final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4352F46E-DC70-C210-F69E-6BB538C52DA5}"/>
              </a:ext>
            </a:extLst>
          </p:cNvPr>
          <p:cNvSpPr/>
          <p:nvPr/>
        </p:nvSpPr>
        <p:spPr>
          <a:xfrm>
            <a:off x="6372483" y="1881408"/>
            <a:ext cx="5471947" cy="4297680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1" t="-13910" r="-35670" b="-12744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2FFD4B-F7FC-930B-F747-1A8CB97CC735}"/>
              </a:ext>
            </a:extLst>
          </p:cNvPr>
          <p:cNvSpPr txBox="1"/>
          <p:nvPr/>
        </p:nvSpPr>
        <p:spPr>
          <a:xfrm>
            <a:off x="723009" y="4033036"/>
            <a:ext cx="5298573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Also I can make a </a:t>
            </a:r>
            <a:r>
              <a:rPr lang="en-US" sz="2000" b="1" u="sng">
                <a:solidFill>
                  <a:srgbClr val="000000"/>
                </a:solidFill>
                <a:latin typeface="Times New Roman"/>
                <a:cs typeface="Times New Roman"/>
              </a:rPr>
              <a:t>Payment Batch </a:t>
            </a:r>
            <a:endParaRPr lang="en-US" sz="2000" b="1" u="sng">
              <a:latin typeface="Times New Roman"/>
              <a:cs typeface="Times New Roman"/>
            </a:endParaRPr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35D92449-4C6A-AA65-B9A1-D936EC9094DF}"/>
              </a:ext>
            </a:extLst>
          </p:cNvPr>
          <p:cNvSpPr/>
          <p:nvPr/>
        </p:nvSpPr>
        <p:spPr>
          <a:xfrm>
            <a:off x="6086982" y="1990888"/>
            <a:ext cx="6042948" cy="3799554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056" r="-35389" b="-1259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CE37F4-BE5E-673A-E49A-29691AAA389D}"/>
              </a:ext>
            </a:extLst>
          </p:cNvPr>
          <p:cNvSpPr txBox="1"/>
          <p:nvPr/>
        </p:nvSpPr>
        <p:spPr>
          <a:xfrm>
            <a:off x="737386" y="4514100"/>
            <a:ext cx="4733033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Payment method: Electronic,          Enter all details required,                 and click on Enter/Adjust Invoices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7E4F658A-5F4C-F86D-F843-89F4DFCE95C4}"/>
              </a:ext>
            </a:extLst>
          </p:cNvPr>
          <p:cNvSpPr/>
          <p:nvPr/>
        </p:nvSpPr>
        <p:spPr>
          <a:xfrm>
            <a:off x="6068944" y="1903807"/>
            <a:ext cx="6060985" cy="3886636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100" r="-36528" b="-14288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67471E-36EE-7119-8A1B-AEA7CE8D948A}"/>
              </a:ext>
            </a:extLst>
          </p:cNvPr>
          <p:cNvSpPr txBox="1"/>
          <p:nvPr/>
        </p:nvSpPr>
        <p:spPr>
          <a:xfrm>
            <a:off x="1706252" y="872450"/>
            <a:ext cx="780991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 Processing and Cash Management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91AD38F-277E-4186-F7D7-8E6B02459EB4}"/>
              </a:ext>
            </a:extLst>
          </p:cNvPr>
          <p:cNvSpPr txBox="1"/>
          <p:nvPr/>
        </p:nvSpPr>
        <p:spPr>
          <a:xfrm>
            <a:off x="746780" y="5532362"/>
            <a:ext cx="475107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Enter any invoices you need to pay and save this action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F1FABF67-154F-E639-BB38-D8FC273AD484}"/>
              </a:ext>
            </a:extLst>
          </p:cNvPr>
          <p:cNvSpPr/>
          <p:nvPr/>
        </p:nvSpPr>
        <p:spPr>
          <a:xfrm>
            <a:off x="5948915" y="1899761"/>
            <a:ext cx="6240525" cy="4054897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37" t="-12455" r="-37403" b="-12031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9881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24" grpId="0" animBg="1"/>
      <p:bldP spid="25" grpId="0" animBg="1"/>
      <p:bldP spid="27" grpId="0"/>
      <p:bldP spid="28" grpId="0" animBg="1"/>
      <p:bldP spid="4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329F0-ABF2-3600-7057-47545785F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CD0D09-D261-FCA3-BD24-382F017DC1C4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3032BF33-9148-F46F-7ED0-992F47B5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5ACCAB-2E96-6377-CFD2-5A0602CBA0B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51B08D-8DB6-6F99-DDA6-649A59BA95FD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57EF5B-D470-211E-DA6E-313E0D999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AC3247A7-DEF9-6862-37ED-33B2DF094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3403797-CA7C-8AAA-52B8-7DC681133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1E530B8-EA11-C159-B2AC-E50C04438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3FD47C0-2D45-8738-2022-9EE6833C6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1F6AC49E-34B5-6D80-AA1A-3079A936E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49016-4E91-0C61-B8C8-452B10DB4AEC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18094-4901-CE95-4D9E-EE78993FB841}"/>
              </a:ext>
            </a:extLst>
          </p:cNvPr>
          <p:cNvSpPr txBox="1"/>
          <p:nvPr/>
        </p:nvSpPr>
        <p:spPr>
          <a:xfrm>
            <a:off x="286130" y="1775242"/>
            <a:ext cx="330327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Apply payments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ACFCC-16B6-DA89-A472-92ABCED6E869}"/>
              </a:ext>
            </a:extLst>
          </p:cNvPr>
          <p:cNvSpPr txBox="1"/>
          <p:nvPr/>
        </p:nvSpPr>
        <p:spPr>
          <a:xfrm>
            <a:off x="611249" y="2203399"/>
            <a:ext cx="4513042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2- Payment From Work Bench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55EF9-2160-3B13-56E5-1FFCAD98BF40}"/>
              </a:ext>
            </a:extLst>
          </p:cNvPr>
          <p:cNvSpPr txBox="1"/>
          <p:nvPr/>
        </p:nvSpPr>
        <p:spPr>
          <a:xfrm>
            <a:off x="804289" y="2792791"/>
            <a:ext cx="4751070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The list of payments on invoices appear here and note that Accounting is Unprocessed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DCD4F82F-7F0E-89A8-BDD4-930F56FCFA07}"/>
              </a:ext>
            </a:extLst>
          </p:cNvPr>
          <p:cNvSpPr/>
          <p:nvPr/>
        </p:nvSpPr>
        <p:spPr>
          <a:xfrm>
            <a:off x="5810746" y="2274935"/>
            <a:ext cx="6240525" cy="4082285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037" r="-35926" b="-13426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5F1FC3-AD35-E4F4-F2E5-F58EDC73D42B}"/>
              </a:ext>
            </a:extLst>
          </p:cNvPr>
          <p:cNvSpPr txBox="1"/>
          <p:nvPr/>
        </p:nvSpPr>
        <p:spPr>
          <a:xfrm>
            <a:off x="804289" y="3928989"/>
            <a:ext cx="37473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Actions ..1 button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8B608-33C9-82E7-EB9E-79838C54BA2C}"/>
              </a:ext>
            </a:extLst>
          </p:cNvPr>
          <p:cNvSpPr txBox="1"/>
          <p:nvPr/>
        </p:nvSpPr>
        <p:spPr>
          <a:xfrm>
            <a:off x="1909452" y="872450"/>
            <a:ext cx="780991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 Processing and Cash Management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7864E790-5F1D-99EF-717F-EBF9CEC37994}"/>
              </a:ext>
            </a:extLst>
          </p:cNvPr>
          <p:cNvSpPr txBox="1"/>
          <p:nvPr/>
        </p:nvSpPr>
        <p:spPr>
          <a:xfrm>
            <a:off x="804289" y="4489716"/>
            <a:ext cx="475107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Choose Create Accounting check box &gt; Final &gt; Ok</a:t>
            </a:r>
            <a:endParaRPr lang="en-US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09F78431-8FEB-4045-A6D9-11923B7ADC69}"/>
              </a:ext>
            </a:extLst>
          </p:cNvPr>
          <p:cNvSpPr/>
          <p:nvPr/>
        </p:nvSpPr>
        <p:spPr>
          <a:xfrm>
            <a:off x="5808452" y="2320340"/>
            <a:ext cx="6236460" cy="4036270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t="-14429" r="-36686" b="-12935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39BD4-AED9-C086-CDF1-37E9DF82E061}"/>
              </a:ext>
            </a:extLst>
          </p:cNvPr>
          <p:cNvSpPr txBox="1"/>
          <p:nvPr/>
        </p:nvSpPr>
        <p:spPr>
          <a:xfrm>
            <a:off x="804288" y="5328189"/>
            <a:ext cx="503051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then Accounting status will be Processed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6" grpId="0"/>
      <p:bldP spid="4" grpId="0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991C2-777E-F592-DC52-80126735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179302-7626-C9E4-F2DD-8FFF8B6E820D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616137DB-B4F7-F552-603F-C356A324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53D96A-EE91-7082-EA1D-22CD272DBE5D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C40E45-A345-89AD-2D5C-73B457E6F564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1319CB-E13F-EA6F-0E71-D700CCA9B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EEE7773D-A340-B1FA-6C16-474EDDD14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44A45A2D-B296-63B3-4075-3BBAF8335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7988131D-21C7-63B2-722B-5BF77BC5E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40D71FFC-C16E-07E7-BDB9-40B65408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C10C162-11C6-E04E-8E2D-E4A55307B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15EF0-0648-9B14-7050-90418BC3173F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D0250-95A2-CC5F-1DA5-AFC28C77698A}"/>
              </a:ext>
            </a:extLst>
          </p:cNvPr>
          <p:cNvSpPr txBox="1"/>
          <p:nvPr/>
        </p:nvSpPr>
        <p:spPr>
          <a:xfrm>
            <a:off x="458850" y="1876842"/>
            <a:ext cx="330327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Apply payments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702DA-C9D0-4C36-3B79-B799D182D9FE}"/>
              </a:ext>
            </a:extLst>
          </p:cNvPr>
          <p:cNvSpPr txBox="1"/>
          <p:nvPr/>
        </p:nvSpPr>
        <p:spPr>
          <a:xfrm>
            <a:off x="692529" y="2304999"/>
            <a:ext cx="4749525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2- Payment From Work Bench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92CCC-3BA0-7994-E4E0-D610DB14188A}"/>
              </a:ext>
            </a:extLst>
          </p:cNvPr>
          <p:cNvSpPr txBox="1"/>
          <p:nvPr/>
        </p:nvSpPr>
        <p:spPr>
          <a:xfrm>
            <a:off x="918441" y="2877696"/>
            <a:ext cx="4989502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I can void this payments from Actions ..1 button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38746-C798-2ABC-9661-85CB15BD4F9C}"/>
              </a:ext>
            </a:extLst>
          </p:cNvPr>
          <p:cNvSpPr txBox="1"/>
          <p:nvPr/>
        </p:nvSpPr>
        <p:spPr>
          <a:xfrm>
            <a:off x="918441" y="3577185"/>
            <a:ext cx="610616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Void check box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B7E486-0240-0476-6F56-3F3C21A239D0}"/>
              </a:ext>
            </a:extLst>
          </p:cNvPr>
          <p:cNvSpPr txBox="1"/>
          <p:nvPr/>
        </p:nvSpPr>
        <p:spPr>
          <a:xfrm>
            <a:off x="921033" y="3974062"/>
            <a:ext cx="4590671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Choose Invoice Action (None) to void payments only without hold or cancel its invoices &gt; Ok</a:t>
            </a:r>
            <a:endParaRPr lang="en-US"/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D63198BA-E877-0289-A277-0F939F6F2BC1}"/>
              </a:ext>
            </a:extLst>
          </p:cNvPr>
          <p:cNvSpPr/>
          <p:nvPr/>
        </p:nvSpPr>
        <p:spPr>
          <a:xfrm>
            <a:off x="7820278" y="1656998"/>
            <a:ext cx="2632474" cy="4635772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702" t="-13417" r="-169476" b="-128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CFE1EB-A8BE-A51C-2204-1CC75543AC06}"/>
              </a:ext>
            </a:extLst>
          </p:cNvPr>
          <p:cNvSpPr txBox="1"/>
          <p:nvPr/>
        </p:nvSpPr>
        <p:spPr>
          <a:xfrm>
            <a:off x="1858652" y="872450"/>
            <a:ext cx="7823052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 Processing and Cash Management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50F1AAB4-19C9-17FB-85EC-1C2A6A55C5CE}"/>
              </a:ext>
            </a:extLst>
          </p:cNvPr>
          <p:cNvSpPr txBox="1"/>
          <p:nvPr/>
        </p:nvSpPr>
        <p:spPr>
          <a:xfrm>
            <a:off x="918540" y="5000400"/>
            <a:ext cx="500986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The payments is voided here</a:t>
            </a:r>
            <a:endParaRPr lang="en-US" sz="2000" b="1">
              <a:latin typeface="Times New Roman"/>
              <a:cs typeface="Times New Roman"/>
            </a:endParaRP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E8A02898-8D85-F632-E045-13C56E87C1A3}"/>
              </a:ext>
            </a:extLst>
          </p:cNvPr>
          <p:cNvSpPr/>
          <p:nvPr/>
        </p:nvSpPr>
        <p:spPr>
          <a:xfrm>
            <a:off x="6096000" y="1653558"/>
            <a:ext cx="5972682" cy="4718452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66" t="-14599" r="-37506" b="-13994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08080870-DFF5-F413-AD49-E31FB5170C19}"/>
              </a:ext>
            </a:extLst>
          </p:cNvPr>
          <p:cNvSpPr/>
          <p:nvPr/>
        </p:nvSpPr>
        <p:spPr>
          <a:xfrm>
            <a:off x="6103112" y="1660106"/>
            <a:ext cx="5958858" cy="4724177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2" t="-13727" r="-36791" b="-13283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8696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5" grpId="0"/>
      <p:bldP spid="26" grpId="0" animBg="1"/>
      <p:bldP spid="4" grpId="0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B8F6D-AEBF-2CDA-5119-3230F519E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B70524-04D5-BE75-006E-72E03F3E88B7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A057C206-B5F3-BD8D-70E5-31DE101AA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FA16B2-C644-C135-4576-AEB7592E5175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2D1368-5823-F0C5-2C80-FBBA0BB6ECAE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F440FD-982E-40DB-F08A-473C419B7D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80039FCA-5B0F-016C-7924-C016DC031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D3EBD17-3578-A41D-5389-9C253C69C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A233CE2-6637-C306-A94B-C416E51BA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BCCAD14-90FB-0739-76A4-B3BE58FD7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395BA41-F82B-F803-09BB-70ADF613F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6FB7B-CA17-CF2B-8AA6-7E93DB2BCB15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6FB78-FF9E-FE67-CBE8-E42CFFEDE580}"/>
              </a:ext>
            </a:extLst>
          </p:cNvPr>
          <p:cNvSpPr txBox="1"/>
          <p:nvPr/>
        </p:nvSpPr>
        <p:spPr>
          <a:xfrm>
            <a:off x="848753" y="1813120"/>
            <a:ext cx="43948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Refund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1FDCE-CFF6-BF5C-BBA9-6812DE6A04B5}"/>
              </a:ext>
            </a:extLst>
          </p:cNvPr>
          <p:cNvSpPr txBox="1"/>
          <p:nvPr/>
        </p:nvSpPr>
        <p:spPr>
          <a:xfrm>
            <a:off x="844929" y="2648311"/>
            <a:ext cx="485267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Enter the invoice you need to refund as negative amount and save action</a:t>
            </a:r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6017B-1B9A-2DB1-2FC2-2F5BD9EC6E4D}"/>
              </a:ext>
            </a:extLst>
          </p:cNvPr>
          <p:cNvSpPr txBox="1"/>
          <p:nvPr/>
        </p:nvSpPr>
        <p:spPr>
          <a:xfrm>
            <a:off x="860737" y="3405499"/>
            <a:ext cx="4821053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The list of payments on invoices appear here and note that Accounting is Unprocessed</a:t>
            </a:r>
            <a:endParaRPr 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C4A28-5EE3-0057-4192-9FE1A88A9694}"/>
              </a:ext>
            </a:extLst>
          </p:cNvPr>
          <p:cNvSpPr txBox="1"/>
          <p:nvPr/>
        </p:nvSpPr>
        <p:spPr>
          <a:xfrm>
            <a:off x="859306" y="4527092"/>
            <a:ext cx="383693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Actions ..1 button</a:t>
            </a:r>
            <a:endParaRPr lang="en-US" sz="2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70B43B-ACE5-581F-DDE6-A9D97FE08C6A}"/>
              </a:ext>
            </a:extLst>
          </p:cNvPr>
          <p:cNvSpPr txBox="1"/>
          <p:nvPr/>
        </p:nvSpPr>
        <p:spPr>
          <a:xfrm>
            <a:off x="860737" y="4928021"/>
            <a:ext cx="4772065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Choose Create Accounting check box &gt; Final &gt; Ok</a:t>
            </a:r>
            <a:endParaRPr lang="en-US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A7F8EB-37F6-3B3D-2092-83516F0F2DF9}"/>
              </a:ext>
            </a:extLst>
          </p:cNvPr>
          <p:cNvSpPr txBox="1"/>
          <p:nvPr/>
        </p:nvSpPr>
        <p:spPr>
          <a:xfrm>
            <a:off x="844929" y="5575931"/>
            <a:ext cx="5518607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then Accounting will be Processed successfully</a:t>
            </a:r>
            <a:endParaRPr lang="ar-EG" sz="20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77005D-1AE7-B136-EAE9-381CFFDAAB12}"/>
              </a:ext>
            </a:extLst>
          </p:cNvPr>
          <p:cNvSpPr txBox="1"/>
          <p:nvPr/>
        </p:nvSpPr>
        <p:spPr>
          <a:xfrm>
            <a:off x="1838857" y="872450"/>
            <a:ext cx="780991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</a:t>
            </a:r>
            <a:r>
              <a:rPr lang="en-US" sz="3200" b="1">
                <a:solidFill>
                  <a:srgbClr val="000000"/>
                </a:solidFill>
                <a:latin typeface="Times New Roman"/>
                <a:cs typeface="Times New Roman"/>
              </a:rPr>
              <a:t> Processing and Cash Management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CD032B4-37C4-98BA-4CE8-A95C6596A2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59" r="26403" b="9542"/>
          <a:stretch/>
        </p:blipFill>
        <p:spPr>
          <a:xfrm>
            <a:off x="6254151" y="2017928"/>
            <a:ext cx="5824293" cy="353986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2E7272A-EB27-27CC-057B-75DE56C33C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529" r="26368" b="9245"/>
          <a:stretch/>
        </p:blipFill>
        <p:spPr>
          <a:xfrm>
            <a:off x="6096000" y="2002146"/>
            <a:ext cx="6144851" cy="3561649"/>
          </a:xfrm>
          <a:prstGeom prst="rect">
            <a:avLst/>
          </a:prstGeom>
        </p:spPr>
      </p:pic>
      <p:sp>
        <p:nvSpPr>
          <p:cNvPr id="16" name="Freeform 2">
            <a:extLst>
              <a:ext uri="{FF2B5EF4-FFF2-40B4-BE49-F238E27FC236}">
                <a16:creationId xmlns:a16="http://schemas.microsoft.com/office/drawing/2014/main" id="{BF649D3E-F802-FE91-6197-8370D3AD1F3F}"/>
              </a:ext>
            </a:extLst>
          </p:cNvPr>
          <p:cNvSpPr/>
          <p:nvPr/>
        </p:nvSpPr>
        <p:spPr>
          <a:xfrm>
            <a:off x="6092688" y="1995894"/>
            <a:ext cx="6115613" cy="4226326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3" t="-13406" r="-36879" b="-13760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FB663BBA-D427-A6A9-70FB-61686F04030A}"/>
              </a:ext>
            </a:extLst>
          </p:cNvPr>
          <p:cNvSpPr/>
          <p:nvPr/>
        </p:nvSpPr>
        <p:spPr>
          <a:xfrm>
            <a:off x="5992049" y="1996764"/>
            <a:ext cx="6196218" cy="3738973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2" t="-13893" r="-36366" b="-13373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34C352A3-AA4E-A086-52B3-04F894BCD7C4}"/>
              </a:ext>
            </a:extLst>
          </p:cNvPr>
          <p:cNvSpPr/>
          <p:nvPr/>
        </p:nvSpPr>
        <p:spPr>
          <a:xfrm>
            <a:off x="5971200" y="1958995"/>
            <a:ext cx="6202690" cy="4314717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" t="-13836" r="-35858" b="-12906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B0E6EFC9-3435-E44E-64B1-1C7E1C31D156}"/>
              </a:ext>
            </a:extLst>
          </p:cNvPr>
          <p:cNvSpPr/>
          <p:nvPr/>
        </p:nvSpPr>
        <p:spPr>
          <a:xfrm>
            <a:off x="5984006" y="1989533"/>
            <a:ext cx="6088291" cy="4270972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77" t="-13109" r="-36372" b="-12895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2A06D94-2143-99D2-16C9-04A534B26229}"/>
              </a:ext>
            </a:extLst>
          </p:cNvPr>
          <p:cNvSpPr txBox="1"/>
          <p:nvPr/>
        </p:nvSpPr>
        <p:spPr>
          <a:xfrm>
            <a:off x="914324" y="2245859"/>
            <a:ext cx="287423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Enter other details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22" grpId="0"/>
      <p:bldP spid="24" grpId="0"/>
      <p:bldP spid="27" grpId="0"/>
      <p:bldP spid="16" grpId="0" animBg="1"/>
      <p:bldP spid="23" grpId="0" animBg="1"/>
      <p:bldP spid="26" grpId="0" animBg="1"/>
      <p:bldP spid="30" grpId="0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221A8-2EE9-156E-9DBF-15BF06092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4C694E-F98B-B18B-1025-86535CEEC8F7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3580510-5C6D-4475-CD7A-72CE80972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1979B1-EF52-DF5B-9441-74244EB72AD9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239538-1DE7-2376-18D9-F3D7F9C9A7E5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6E3261-2E37-BA5A-757C-96264FBBC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3F2CF1EE-086F-5D2B-0207-3BD2950CA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FF58DF60-E4A1-3B5B-4098-AF66E9EE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01B2294-559E-8A7A-EB21-1F781BAB7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5AC3F97-C07F-D693-B520-8F63B9387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42F3255-517D-81FB-6DBD-F9D01FA92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BCEE5-27B8-C69E-C55C-89794725BA06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43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91E8-72E4-E8E6-B574-047087558332}"/>
              </a:ext>
            </a:extLst>
          </p:cNvPr>
          <p:cNvSpPr txBox="1"/>
          <p:nvPr/>
        </p:nvSpPr>
        <p:spPr>
          <a:xfrm>
            <a:off x="1935728" y="872450"/>
            <a:ext cx="7796776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 Processing and Cash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3B0C7-4F58-D60C-9C99-B5801F81B568}"/>
              </a:ext>
            </a:extLst>
          </p:cNvPr>
          <p:cNvSpPr txBox="1"/>
          <p:nvPr/>
        </p:nvSpPr>
        <p:spPr>
          <a:xfrm>
            <a:off x="397890" y="1925717"/>
            <a:ext cx="3504553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Apply Prepayments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F31369-F172-299E-E93F-F2E8054F601E}"/>
              </a:ext>
            </a:extLst>
          </p:cNvPr>
          <p:cNvSpPr txBox="1"/>
          <p:nvPr/>
        </p:nvSpPr>
        <p:spPr>
          <a:xfrm>
            <a:off x="1015110" y="2419171"/>
            <a:ext cx="437985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Identify the prepayment invoice 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03AD0-9EA1-2D58-CE41-9E3A9D5A3BC0}"/>
              </a:ext>
            </a:extLst>
          </p:cNvPr>
          <p:cNvSpPr txBox="1"/>
          <p:nvPr/>
        </p:nvSpPr>
        <p:spPr>
          <a:xfrm>
            <a:off x="1015110" y="2920490"/>
            <a:ext cx="398353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Actions ..1 button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D762DCEB-B31B-CC0B-A5A8-E24F5BF3BD36}"/>
              </a:ext>
            </a:extLst>
          </p:cNvPr>
          <p:cNvSpPr/>
          <p:nvPr/>
        </p:nvSpPr>
        <p:spPr>
          <a:xfrm>
            <a:off x="5971127" y="1925717"/>
            <a:ext cx="5761647" cy="4208889"/>
          </a:xfrm>
          <a:custGeom>
            <a:avLst/>
            <a:gdLst/>
            <a:ahLst/>
            <a:cxnLst/>
            <a:rect l="l" t="t" r="r" b="b"/>
            <a:pathLst>
              <a:path w="13651352" h="7576904">
                <a:moveTo>
                  <a:pt x="0" y="0"/>
                </a:moveTo>
                <a:lnTo>
                  <a:pt x="13651352" y="0"/>
                </a:lnTo>
                <a:lnTo>
                  <a:pt x="13651352" y="7576904"/>
                </a:lnTo>
                <a:lnTo>
                  <a:pt x="0" y="7576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191" r="-35298" b="-13027"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7886AE-14DE-8BE5-8583-975CA562B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978" y="3448352"/>
            <a:ext cx="1581891" cy="301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F7BFC7-DD60-C2B1-C102-B467A77E2DEC}"/>
              </a:ext>
            </a:extLst>
          </p:cNvPr>
          <p:cNvSpPr txBox="1"/>
          <p:nvPr/>
        </p:nvSpPr>
        <p:spPr>
          <a:xfrm>
            <a:off x="1015110" y="3895113"/>
            <a:ext cx="451701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Choose Pay In Full from the check box &gt; Ok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2182D8C2-E4CA-A0FE-013F-03B4217EBF45}"/>
              </a:ext>
            </a:extLst>
          </p:cNvPr>
          <p:cNvSpPr/>
          <p:nvPr/>
        </p:nvSpPr>
        <p:spPr>
          <a:xfrm>
            <a:off x="5974938" y="1925717"/>
            <a:ext cx="5892044" cy="4208888"/>
          </a:xfrm>
          <a:custGeom>
            <a:avLst/>
            <a:gdLst/>
            <a:ahLst/>
            <a:cxnLst/>
            <a:rect l="l" t="t" r="r" b="b"/>
            <a:pathLst>
              <a:path w="13953507" h="7845017">
                <a:moveTo>
                  <a:pt x="0" y="0"/>
                </a:moveTo>
                <a:lnTo>
                  <a:pt x="13953507" y="0"/>
                </a:lnTo>
                <a:lnTo>
                  <a:pt x="13953507" y="7845017"/>
                </a:lnTo>
                <a:lnTo>
                  <a:pt x="0" y="78450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575" r="-35241" b="-1314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81E58D-8D39-BBE0-1317-43A147163512}"/>
              </a:ext>
            </a:extLst>
          </p:cNvPr>
          <p:cNvSpPr txBox="1"/>
          <p:nvPr/>
        </p:nvSpPr>
        <p:spPr>
          <a:xfrm>
            <a:off x="1015110" y="4782392"/>
            <a:ext cx="437985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Enter details required in mandatory fields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86C7F4C8-7C90-4AC9-4E34-6403ECFD432E}"/>
              </a:ext>
            </a:extLst>
          </p:cNvPr>
          <p:cNvSpPr/>
          <p:nvPr/>
        </p:nvSpPr>
        <p:spPr>
          <a:xfrm>
            <a:off x="5813073" y="1942535"/>
            <a:ext cx="6372958" cy="4175252"/>
          </a:xfrm>
          <a:custGeom>
            <a:avLst/>
            <a:gdLst/>
            <a:ahLst/>
            <a:cxnLst/>
            <a:rect l="l" t="t" r="r" b="b"/>
            <a:pathLst>
              <a:path w="13953507" h="7845017">
                <a:moveTo>
                  <a:pt x="0" y="0"/>
                </a:moveTo>
                <a:lnTo>
                  <a:pt x="13953507" y="0"/>
                </a:lnTo>
                <a:lnTo>
                  <a:pt x="13953507" y="7845017"/>
                </a:lnTo>
                <a:lnTo>
                  <a:pt x="0" y="7845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368" r="-34810" b="-12976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D3A1462-70A5-D12A-A8F8-FB705920893F}"/>
              </a:ext>
            </a:extLst>
          </p:cNvPr>
          <p:cNvSpPr txBox="1"/>
          <p:nvPr/>
        </p:nvSpPr>
        <p:spPr>
          <a:xfrm>
            <a:off x="1011943" y="5481549"/>
            <a:ext cx="437985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Create Accounting check box &gt; choose final and Ok</a:t>
            </a:r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D3D50202-114D-3E0C-91CB-7162206E4D77}"/>
              </a:ext>
            </a:extLst>
          </p:cNvPr>
          <p:cNvSpPr/>
          <p:nvPr/>
        </p:nvSpPr>
        <p:spPr>
          <a:xfrm>
            <a:off x="5817080" y="1943429"/>
            <a:ext cx="6257491" cy="4236891"/>
          </a:xfrm>
          <a:custGeom>
            <a:avLst/>
            <a:gdLst/>
            <a:ahLst/>
            <a:cxnLst/>
            <a:rect l="l" t="t" r="r" b="b"/>
            <a:pathLst>
              <a:path w="13784861" h="7750200">
                <a:moveTo>
                  <a:pt x="0" y="0"/>
                </a:moveTo>
                <a:lnTo>
                  <a:pt x="13784861" y="0"/>
                </a:lnTo>
                <a:lnTo>
                  <a:pt x="13784861" y="7750200"/>
                </a:lnTo>
                <a:lnTo>
                  <a:pt x="0" y="7750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27" r="-36704" b="-12777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822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24" grpId="0"/>
      <p:bldP spid="25" grpId="0" animBg="1"/>
      <p:bldP spid="31" grpId="0"/>
      <p:bldP spid="32" grpId="0" animBg="1"/>
      <p:bldP spid="7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8C7A9-FAA4-4692-5AC9-7304F329D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8C8D01-64D6-0360-AF66-A0995D7FC1A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D96D9F33-1DCE-D804-1365-996A19957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1E2983-C56B-72E7-F470-29ED5D4167AF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0EE2F3-666B-6415-528E-47F4441692A2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FBF0D4-DE8B-4D37-A6E2-87BFFF763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965D2BAB-0958-3D10-1BB1-91EB54672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F6EEF9E1-3D2E-6096-FF78-1117E1607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0D4E24D-BAA4-F9C6-00F1-247E21683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37399F5-28A3-DBEB-E146-8DA75ED35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8F218BF-0FFC-2B54-4D65-4DFF16965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8C423-7329-A474-73D9-27002B98B805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6C833-1428-1E8D-BA9F-22AF73D3B09D}"/>
              </a:ext>
            </a:extLst>
          </p:cNvPr>
          <p:cNvSpPr txBox="1"/>
          <p:nvPr/>
        </p:nvSpPr>
        <p:spPr>
          <a:xfrm>
            <a:off x="306450" y="1828410"/>
            <a:ext cx="3504553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Apply Prepayments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161C2-4501-6EE5-C0FA-0E2A23EC6929}"/>
              </a:ext>
            </a:extLst>
          </p:cNvPr>
          <p:cNvSpPr txBox="1"/>
          <p:nvPr/>
        </p:nvSpPr>
        <p:spPr>
          <a:xfrm>
            <a:off x="911301" y="2456111"/>
            <a:ext cx="390233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Back to prepayment invoice</a:t>
            </a:r>
            <a:endParaRPr 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782CA828-F853-F3DC-CC9E-9EA723DE5157}"/>
              </a:ext>
            </a:extLst>
          </p:cNvPr>
          <p:cNvSpPr/>
          <p:nvPr/>
        </p:nvSpPr>
        <p:spPr>
          <a:xfrm>
            <a:off x="5693433" y="2053051"/>
            <a:ext cx="6482303" cy="4316924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032" r="-36964" b="-13446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887FA3-C73E-9CF5-6F6A-90DE414597FB}"/>
              </a:ext>
            </a:extLst>
          </p:cNvPr>
          <p:cNvSpPr txBox="1"/>
          <p:nvPr/>
        </p:nvSpPr>
        <p:spPr>
          <a:xfrm>
            <a:off x="911301" y="3033100"/>
            <a:ext cx="415503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Here, status become Available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5BE003-618A-5BF7-C098-91F673D9893C}"/>
              </a:ext>
            </a:extLst>
          </p:cNvPr>
          <p:cNvSpPr txBox="1"/>
          <p:nvPr/>
        </p:nvSpPr>
        <p:spPr>
          <a:xfrm>
            <a:off x="911301" y="3437560"/>
            <a:ext cx="4513731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Now I can apply the prepayment to other outstanding invoices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6DE013-4347-0543-73DA-789A8044972C}"/>
              </a:ext>
            </a:extLst>
          </p:cNvPr>
          <p:cNvSpPr txBox="1"/>
          <p:nvPr/>
        </p:nvSpPr>
        <p:spPr>
          <a:xfrm>
            <a:off x="910289" y="4139161"/>
            <a:ext cx="6105644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Actions..1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74B923-771A-5DAC-77DC-27C43AC854E1}"/>
              </a:ext>
            </a:extLst>
          </p:cNvPr>
          <p:cNvSpPr txBox="1"/>
          <p:nvPr/>
        </p:nvSpPr>
        <p:spPr>
          <a:xfrm>
            <a:off x="1914593" y="872450"/>
            <a:ext cx="7823052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 Processing and Cash Management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BDD43F3A-5E57-6194-4756-A48039299D57}"/>
              </a:ext>
            </a:extLst>
          </p:cNvPr>
          <p:cNvSpPr txBox="1"/>
          <p:nvPr/>
        </p:nvSpPr>
        <p:spPr>
          <a:xfrm>
            <a:off x="914040" y="4541050"/>
            <a:ext cx="437985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Apply/</a:t>
            </a:r>
            <a:r>
              <a:rPr lang="en-US" sz="2000" b="1" err="1">
                <a:solidFill>
                  <a:srgbClr val="000000"/>
                </a:solidFill>
                <a:latin typeface="Times New Roman"/>
                <a:cs typeface="Times New Roman"/>
              </a:rPr>
              <a:t>Unapply</a:t>
            </a: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 prepayment &gt; Ok</a:t>
            </a:r>
            <a:endParaRPr lang="en-US"/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A9155E27-EFFF-4821-FEEE-1AB5C066F1E5}"/>
              </a:ext>
            </a:extLst>
          </p:cNvPr>
          <p:cNvSpPr/>
          <p:nvPr/>
        </p:nvSpPr>
        <p:spPr>
          <a:xfrm>
            <a:off x="5693743" y="2049802"/>
            <a:ext cx="6477146" cy="4497082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" t="-12855" r="-35220" b="-12289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F12847B-7A12-5D6C-0034-88E47DA2D7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82" t="14496" r="36009" b="6933"/>
          <a:stretch/>
        </p:blipFill>
        <p:spPr>
          <a:xfrm>
            <a:off x="5679328" y="2043258"/>
            <a:ext cx="6507152" cy="4494423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E938B1C0-DC2E-8CCD-4D57-0D267EC3D08A}"/>
              </a:ext>
            </a:extLst>
          </p:cNvPr>
          <p:cNvSpPr txBox="1"/>
          <p:nvPr/>
        </p:nvSpPr>
        <p:spPr>
          <a:xfrm>
            <a:off x="914040" y="5244423"/>
            <a:ext cx="3831956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Apply on the invoices you need to pay and enter the amount you want</a:t>
            </a:r>
            <a:endParaRPr lang="en-US"/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629CDDD7-341D-ECBD-0C8E-25FAFC9633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257" t="83381" r="38624" b="8740"/>
          <a:stretch/>
        </p:blipFill>
        <p:spPr>
          <a:xfrm>
            <a:off x="9883032" y="6032403"/>
            <a:ext cx="2165962" cy="6694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829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5" grpId="0"/>
      <p:bldP spid="27" grpId="0"/>
      <p:bldP spid="31" grpId="0"/>
      <p:bldP spid="4" grpId="0"/>
      <p:bldP spid="13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CA8B1-D803-F008-68AA-A867B2924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65C833-8BF5-0EBC-9206-B7BEB76CED91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C62A373-483F-B5A4-CE04-8B108D5A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0DAA43-843D-E7FD-9010-A00171FB7687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A7EE94-D87E-D4A4-1752-DE9394D19D5B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5DDA5B-E43E-3B21-52F1-97B4018C5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F5216CC1-FE7A-E1C9-5BEE-9BB547901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B9FD69C-E55E-0E98-807A-2615162FE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E676734-A247-32BA-1CF5-B83168280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A6160EE-ACFA-F588-DCAC-A92729EA4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4FCE49FA-FC9F-0E24-453F-B4F02331E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53471-0838-218A-78FD-C42D240D7638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B8174-E6C7-C822-EF1E-840359BEDEEF}"/>
              </a:ext>
            </a:extLst>
          </p:cNvPr>
          <p:cNvSpPr txBox="1"/>
          <p:nvPr/>
        </p:nvSpPr>
        <p:spPr>
          <a:xfrm>
            <a:off x="461059" y="1797571"/>
            <a:ext cx="3403911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Apply Prepayments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AA2B3-96B5-ECE9-FC21-951E2B5AC5EA}"/>
              </a:ext>
            </a:extLst>
          </p:cNvPr>
          <p:cNvSpPr txBox="1"/>
          <p:nvPr/>
        </p:nvSpPr>
        <p:spPr>
          <a:xfrm>
            <a:off x="920291" y="2384446"/>
            <a:ext cx="404018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View Prepayment Application</a:t>
            </a:r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FE07A5DF-8E20-DC84-9827-A0641BC1CB2B}"/>
              </a:ext>
            </a:extLst>
          </p:cNvPr>
          <p:cNvSpPr/>
          <p:nvPr/>
        </p:nvSpPr>
        <p:spPr>
          <a:xfrm>
            <a:off x="5484174" y="2017293"/>
            <a:ext cx="6450958" cy="4231107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495" r="-34759" b="-1248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C4C3626D-59C7-35C8-DDFE-F949C5CCB740}"/>
              </a:ext>
            </a:extLst>
          </p:cNvPr>
          <p:cNvSpPr/>
          <p:nvPr/>
        </p:nvSpPr>
        <p:spPr>
          <a:xfrm>
            <a:off x="5465775" y="2005095"/>
            <a:ext cx="6469358" cy="4173994"/>
          </a:xfrm>
          <a:custGeom>
            <a:avLst/>
            <a:gdLst/>
            <a:ahLst/>
            <a:cxnLst/>
            <a:rect l="l" t="t" r="r" b="b"/>
            <a:pathLst>
              <a:path w="13019586" h="7319943">
                <a:moveTo>
                  <a:pt x="0" y="0"/>
                </a:moveTo>
                <a:lnTo>
                  <a:pt x="13019587" y="0"/>
                </a:lnTo>
                <a:lnTo>
                  <a:pt x="13019587" y="7319943"/>
                </a:lnTo>
                <a:lnTo>
                  <a:pt x="0" y="7319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813" r="-35734" b="-11905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2A6FF-5FAC-1DEA-CC1D-311E76CFBED6}"/>
              </a:ext>
            </a:extLst>
          </p:cNvPr>
          <p:cNvSpPr txBox="1"/>
          <p:nvPr/>
        </p:nvSpPr>
        <p:spPr>
          <a:xfrm>
            <a:off x="920290" y="2929944"/>
            <a:ext cx="4165276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Repeat the previous steps to apply the full amount of prepayment invoice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923FE6-5DF7-6CAF-A25A-403FC0756BFD}"/>
              </a:ext>
            </a:extLst>
          </p:cNvPr>
          <p:cNvSpPr txBox="1"/>
          <p:nvPr/>
        </p:nvSpPr>
        <p:spPr>
          <a:xfrm>
            <a:off x="1571293" y="872450"/>
            <a:ext cx="783619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 Processing and Cash Management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A778589C-54D2-9132-283F-DD74BE4AB7C9}"/>
              </a:ext>
            </a:extLst>
          </p:cNvPr>
          <p:cNvSpPr/>
          <p:nvPr/>
        </p:nvSpPr>
        <p:spPr>
          <a:xfrm>
            <a:off x="5482250" y="1995064"/>
            <a:ext cx="6446006" cy="4372671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243" r="-34759" b="-6786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DD8D2-A09F-E994-C062-6C4A6CD2A84E}"/>
              </a:ext>
            </a:extLst>
          </p:cNvPr>
          <p:cNvSpPr txBox="1"/>
          <p:nvPr/>
        </p:nvSpPr>
        <p:spPr>
          <a:xfrm>
            <a:off x="883134" y="3938665"/>
            <a:ext cx="442214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Here I can </a:t>
            </a:r>
            <a:r>
              <a:rPr lang="en-US" sz="2000" b="1" err="1">
                <a:solidFill>
                  <a:srgbClr val="000000"/>
                </a:solidFill>
                <a:latin typeface="Times New Roman"/>
                <a:cs typeface="Times New Roman"/>
              </a:rPr>
              <a:t>unapply</a:t>
            </a: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 prepayment on this invoice from the </a:t>
            </a:r>
            <a:r>
              <a:rPr lang="en-US" sz="2000" b="1" err="1">
                <a:solidFill>
                  <a:srgbClr val="000000"/>
                </a:solidFill>
                <a:latin typeface="Times New Roman"/>
                <a:cs typeface="Times New Roman"/>
              </a:rPr>
              <a:t>Unapply</a:t>
            </a: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 check box if I want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1F2C7647-4173-76AB-B54C-E5902C196FA6}"/>
              </a:ext>
            </a:extLst>
          </p:cNvPr>
          <p:cNvSpPr/>
          <p:nvPr/>
        </p:nvSpPr>
        <p:spPr>
          <a:xfrm>
            <a:off x="5480354" y="1994695"/>
            <a:ext cx="6446006" cy="4239328"/>
          </a:xfrm>
          <a:custGeom>
            <a:avLst/>
            <a:gdLst/>
            <a:ahLst/>
            <a:cxnLst/>
            <a:rect l="l" t="t" r="r" b="b"/>
            <a:pathLst>
              <a:path w="13194129" h="7418075">
                <a:moveTo>
                  <a:pt x="0" y="0"/>
                </a:moveTo>
                <a:lnTo>
                  <a:pt x="13194129" y="0"/>
                </a:lnTo>
                <a:lnTo>
                  <a:pt x="13194129" y="7418076"/>
                </a:lnTo>
                <a:lnTo>
                  <a:pt x="0" y="74180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988" r="-36056" b="-8327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9F08B-64B3-5284-D6F5-336AF530728C}"/>
              </a:ext>
            </a:extLst>
          </p:cNvPr>
          <p:cNvSpPr txBox="1"/>
          <p:nvPr/>
        </p:nvSpPr>
        <p:spPr>
          <a:xfrm>
            <a:off x="915915" y="4965669"/>
            <a:ext cx="6105644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Back to the prepayment invoice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F76FEBB-E1C9-AEF8-60D3-2A18B62608C8}"/>
              </a:ext>
            </a:extLst>
          </p:cNvPr>
          <p:cNvSpPr txBox="1"/>
          <p:nvPr/>
        </p:nvSpPr>
        <p:spPr>
          <a:xfrm>
            <a:off x="883134" y="5361576"/>
            <a:ext cx="4422145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Note that the status become fully applied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F0FB65BD-71A2-C875-B30E-F2A11BA80FDA}"/>
              </a:ext>
            </a:extLst>
          </p:cNvPr>
          <p:cNvSpPr/>
          <p:nvPr/>
        </p:nvSpPr>
        <p:spPr>
          <a:xfrm>
            <a:off x="5487318" y="1987160"/>
            <a:ext cx="6446006" cy="4192624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719" r="-36793" b="-12912"/>
            </a:stretch>
          </a:blipFill>
        </p:spPr>
        <p:txBody>
          <a:bodyPr/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8240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4" grpId="0"/>
      <p:bldP spid="4" grpId="0" animBg="1"/>
      <p:bldP spid="13" grpId="0"/>
      <p:bldP spid="15" grpId="0" animBg="1"/>
      <p:bldP spid="16" grpId="0"/>
      <p:bldP spid="22" grpId="0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F9428-9355-F2C8-B9CE-75B6A1BF9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6D1A48-FB9F-ED27-93BD-038D5C54F4F6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A0815D2C-4C67-551D-3190-917B928F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F1D762-0055-CAC6-7D89-A63124F5C190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ADABFD-10DD-C239-EAAA-894169BE00E4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FF497B0-4E41-A99E-0101-487CDE13F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1B404877-B8DB-5817-53F3-AB79667FE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47E294C-7374-F556-7A72-9B74940C2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3FEAD73-EEF2-BC3A-CE10-4F9153711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A59D342F-7633-A126-121D-423787E73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B347589-C15D-FAA2-918C-F948C930D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A49EE-DC39-2FAB-89DC-5A97C17B0FB1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46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F395D-162E-F576-EAA6-80058417DF98}"/>
              </a:ext>
            </a:extLst>
          </p:cNvPr>
          <p:cNvSpPr txBox="1"/>
          <p:nvPr/>
        </p:nvSpPr>
        <p:spPr>
          <a:xfrm>
            <a:off x="4595402" y="869468"/>
            <a:ext cx="330327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Asset invoice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2B5EE-4A01-0302-1C30-2B9ADE8632F7}"/>
              </a:ext>
            </a:extLst>
          </p:cNvPr>
          <p:cNvSpPr txBox="1"/>
          <p:nvPr/>
        </p:nvSpPr>
        <p:spPr>
          <a:xfrm>
            <a:off x="604624" y="1995943"/>
            <a:ext cx="3075287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Create standard invoice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664AEEB7-7922-4CD2-71D1-186C22B21345}"/>
              </a:ext>
            </a:extLst>
          </p:cNvPr>
          <p:cNvSpPr/>
          <p:nvPr/>
        </p:nvSpPr>
        <p:spPr>
          <a:xfrm>
            <a:off x="4578106" y="1775242"/>
            <a:ext cx="7125511" cy="4479404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912" r="-35842" b="-13003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3B1757-5688-874C-EB9D-98884EFE58AA}"/>
              </a:ext>
            </a:extLst>
          </p:cNvPr>
          <p:cNvSpPr txBox="1"/>
          <p:nvPr/>
        </p:nvSpPr>
        <p:spPr>
          <a:xfrm>
            <a:off x="538363" y="2701693"/>
            <a:ext cx="3654021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2 Lines, enter line amount and Charge it to asset clearing account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F40450FD-EF69-30BF-B6B7-DFD499CCFE4B}"/>
              </a:ext>
            </a:extLst>
          </p:cNvPr>
          <p:cNvSpPr/>
          <p:nvPr/>
        </p:nvSpPr>
        <p:spPr>
          <a:xfrm>
            <a:off x="4578106" y="1775242"/>
            <a:ext cx="7396324" cy="4413827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4" t="-14587" r="-29196" b="-12463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97F30-8A2B-476A-02EB-5A2E83259034}"/>
              </a:ext>
            </a:extLst>
          </p:cNvPr>
          <p:cNvSpPr txBox="1"/>
          <p:nvPr/>
        </p:nvSpPr>
        <p:spPr>
          <a:xfrm>
            <a:off x="538363" y="3809342"/>
            <a:ext cx="248178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Swipe right </a:t>
            </a:r>
            <a:endParaRPr lang="ar-EG" sz="20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4C5DA4E7-0F14-19F6-E086-8F474E238F48}"/>
              </a:ext>
            </a:extLst>
          </p:cNvPr>
          <p:cNvSpPr/>
          <p:nvPr/>
        </p:nvSpPr>
        <p:spPr>
          <a:xfrm>
            <a:off x="4515322" y="2152760"/>
            <a:ext cx="7125511" cy="3484111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9" t="-13945" r="-36837" b="-12324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8D5520-5D5C-21E3-B1A9-2D634FEBD92F}"/>
              </a:ext>
            </a:extLst>
          </p:cNvPr>
          <p:cNvSpPr txBox="1"/>
          <p:nvPr/>
        </p:nvSpPr>
        <p:spPr>
          <a:xfrm>
            <a:off x="538363" y="4239013"/>
            <a:ext cx="3446872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track as asset check box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39E940-29F9-2674-5900-2B992FF7D866}"/>
              </a:ext>
            </a:extLst>
          </p:cNvPr>
          <p:cNvSpPr txBox="1"/>
          <p:nvPr/>
        </p:nvSpPr>
        <p:spPr>
          <a:xfrm>
            <a:off x="538363" y="5001396"/>
            <a:ext cx="321067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From Actions ..1 click on validate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06B44DF-8AE9-8F70-7EE7-61237C70A178}"/>
              </a:ext>
            </a:extLst>
          </p:cNvPr>
          <p:cNvSpPr/>
          <p:nvPr/>
        </p:nvSpPr>
        <p:spPr>
          <a:xfrm>
            <a:off x="4669371" y="1898918"/>
            <a:ext cx="6659862" cy="4603795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66" t="-14999" r="-36913" b="-13502"/>
            </a:stretch>
          </a:blipFill>
        </p:spPr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5925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15" grpId="0" animBg="1"/>
      <p:bldP spid="22" grpId="0"/>
      <p:bldP spid="23" grpId="0" animBg="1"/>
      <p:bldP spid="25" grpId="0"/>
      <p:bldP spid="27" grpId="0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824F5-00F4-7CE7-8ED2-758DC459A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055647-16DD-3192-FBD4-385F31C0806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EAC4FA0-2FAF-C871-B6E9-D81C2EED9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9861D-34E1-7BE9-DF0B-4210C36AFBD0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F096AC-9D40-ADCA-A924-932E13220A4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C6DE8E-DDD2-1972-24B2-7779CC670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D31C06B9-D911-BD5D-5A72-A5F5AFDA2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C1135DC-3448-0286-051C-2A29530EC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5E90B14-89B1-CB28-35A1-4F19DA4F3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7DCA246-F115-56A2-B05E-89DC4E4A1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ADFFEC0-9149-AE63-BDD3-A9F3D8729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CB164-6CD0-D959-6439-75ECE3AD7FB9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47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7D2FF-8A96-F327-1F92-547DD9EBDD46}"/>
              </a:ext>
            </a:extLst>
          </p:cNvPr>
          <p:cNvSpPr txBox="1"/>
          <p:nvPr/>
        </p:nvSpPr>
        <p:spPr>
          <a:xfrm>
            <a:off x="4593160" y="868725"/>
            <a:ext cx="330327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Asset invoice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3BDCC-7C41-B500-9788-B521ED193A1A}"/>
              </a:ext>
            </a:extLst>
          </p:cNvPr>
          <p:cNvSpPr txBox="1"/>
          <p:nvPr/>
        </p:nvSpPr>
        <p:spPr>
          <a:xfrm>
            <a:off x="723056" y="2381253"/>
            <a:ext cx="428798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From Actions ..1 click on validate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A4AB1ECB-B3CA-4093-7E4D-033207E172AA}"/>
              </a:ext>
            </a:extLst>
          </p:cNvPr>
          <p:cNvSpPr/>
          <p:nvPr/>
        </p:nvSpPr>
        <p:spPr>
          <a:xfrm>
            <a:off x="5655463" y="1995969"/>
            <a:ext cx="6395013" cy="4178461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1" t="-13861" r="-36881" b="-14532"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39C3FCC-7AB7-A66D-AC4F-CAB8132EA6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339" r="27608" b="691"/>
          <a:stretch/>
        </p:blipFill>
        <p:spPr>
          <a:xfrm>
            <a:off x="5651938" y="2037375"/>
            <a:ext cx="6395553" cy="4359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1C54BE-5E69-B5D2-95CB-72B28910943C}"/>
              </a:ext>
            </a:extLst>
          </p:cNvPr>
          <p:cNvSpPr txBox="1"/>
          <p:nvPr/>
        </p:nvSpPr>
        <p:spPr>
          <a:xfrm>
            <a:off x="726661" y="3005085"/>
            <a:ext cx="47795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Status become validated, then click on Actions ..1 again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12FA02C-2ABD-8332-41AE-A7203846EA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950" r="26092" b="11975"/>
          <a:stretch/>
        </p:blipFill>
        <p:spPr>
          <a:xfrm>
            <a:off x="5650302" y="2034052"/>
            <a:ext cx="6552339" cy="43166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706E38-AB6C-377C-05DE-5EA4D73EAFB9}"/>
              </a:ext>
            </a:extLst>
          </p:cNvPr>
          <p:cNvSpPr txBox="1"/>
          <p:nvPr/>
        </p:nvSpPr>
        <p:spPr>
          <a:xfrm>
            <a:off x="727157" y="4108919"/>
            <a:ext cx="44253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Choose Create Accounting &gt; Final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22" name="Picture 2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A8E659-8140-01F0-1F4C-CC3CA083D4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20" t="9998" r="25633" b="11740"/>
          <a:stretch/>
        </p:blipFill>
        <p:spPr>
          <a:xfrm>
            <a:off x="5650302" y="1992601"/>
            <a:ext cx="6555863" cy="437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4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3471C-736D-1200-0DEF-D423FA342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B265F8-5537-063D-3C04-A07C127CEBCD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E535D61-4B2C-B97F-F5A5-72C1454E1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87CD46-BC6B-75D9-1B16-67BC6F741FD6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DDCF08-F000-0DC2-AAD3-D487B6997C8E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1DCFBD-A74E-2B10-5DDC-4D622FB90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1CE759C4-4066-A588-EA6B-09D39F18E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8383363-4CC2-3EBD-5C5C-DE1D85D86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89E67B9-6ACB-FB0A-2D6C-A837FECB7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5C3CDA33-1C6A-25CD-5D05-D56670B65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5F37BB65-B945-8A69-2B45-D5913E24F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4308F-9EC1-EB01-56C2-7741B3A6EE8E}"/>
              </a:ext>
            </a:extLst>
          </p:cNvPr>
          <p:cNvSpPr txBox="1"/>
          <p:nvPr/>
        </p:nvSpPr>
        <p:spPr>
          <a:xfrm>
            <a:off x="914401" y="6179088"/>
            <a:ext cx="30809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/>
              <a:t>#</a:t>
            </a:r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B6047-7F86-F91F-57D2-B2E6E7FC9746}"/>
              </a:ext>
            </a:extLst>
          </p:cNvPr>
          <p:cNvSpPr txBox="1"/>
          <p:nvPr/>
        </p:nvSpPr>
        <p:spPr>
          <a:xfrm>
            <a:off x="2796360" y="715236"/>
            <a:ext cx="721009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Period-End Closing and Reporting</a:t>
            </a:r>
            <a:r>
              <a:rPr lang="en-US" sz="2500" b="1">
                <a:latin typeface="Times New Roman"/>
                <a:cs typeface="Times New Roman"/>
              </a:rPr>
              <a:t> </a:t>
            </a:r>
            <a:endParaRPr lang="en-US" sz="2500">
              <a:latin typeface="Times New Roman"/>
              <a:cs typeface="Times New Roman"/>
            </a:endParaRPr>
          </a:p>
          <a:p>
            <a:endParaRPr lang="en-US" sz="3000" b="1">
              <a:latin typeface="Times New Roman"/>
              <a:cs typeface="Times New Roman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77AAED-2BD0-6299-74A4-DBBA28BB45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52" r="42457" b="2074"/>
          <a:stretch/>
        </p:blipFill>
        <p:spPr>
          <a:xfrm>
            <a:off x="5478518" y="1728950"/>
            <a:ext cx="6713495" cy="4457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486C6E-83B4-E700-7C55-09DA0D988B53}"/>
              </a:ext>
            </a:extLst>
          </p:cNvPr>
          <p:cNvSpPr txBox="1"/>
          <p:nvPr/>
        </p:nvSpPr>
        <p:spPr>
          <a:xfrm>
            <a:off x="611980" y="2056161"/>
            <a:ext cx="3741930" cy="4452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Calibri-Bold"/>
              </a:rPr>
              <a:t>Others &gt;Requests &gt;Run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E099234-BFDD-AFCF-9A35-C636ABC0A6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132" r="42134" b="6512"/>
          <a:stretch/>
        </p:blipFill>
        <p:spPr>
          <a:xfrm>
            <a:off x="5478516" y="1719520"/>
            <a:ext cx="6713487" cy="494888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1323626-79E9-7ADC-7F7B-85C2319C61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7" t="9751" r="23849" b="12603"/>
          <a:stretch/>
        </p:blipFill>
        <p:spPr>
          <a:xfrm>
            <a:off x="4646041" y="1860642"/>
            <a:ext cx="7542187" cy="44884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135BB1-8A67-6092-DBE6-71988973D010}"/>
              </a:ext>
            </a:extLst>
          </p:cNvPr>
          <p:cNvSpPr txBox="1"/>
          <p:nvPr/>
        </p:nvSpPr>
        <p:spPr>
          <a:xfrm>
            <a:off x="612476" y="2725948"/>
            <a:ext cx="403716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Calibri-Bold"/>
              </a:rPr>
              <a:t>Run Mass Additions create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322D5FB-49B4-47B5-5668-0DABAF569D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50" t="14139" r="25175" b="20941"/>
          <a:stretch/>
        </p:blipFill>
        <p:spPr>
          <a:xfrm>
            <a:off x="4644157" y="1860523"/>
            <a:ext cx="7543881" cy="449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418F2F-EB2E-3C10-7E4A-2152FA58C9DE}"/>
              </a:ext>
            </a:extLst>
          </p:cNvPr>
          <p:cNvSpPr txBox="1"/>
          <p:nvPr/>
        </p:nvSpPr>
        <p:spPr>
          <a:xfrm>
            <a:off x="612477" y="3430438"/>
            <a:ext cx="4037161" cy="7838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Calibri-Bold"/>
              </a:rPr>
              <a:t>Run Mass Additions Create Report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134C8C6F-91F7-B96A-D5BF-D924D06773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2536" r="41558" b="6575"/>
          <a:stretch/>
        </p:blipFill>
        <p:spPr>
          <a:xfrm>
            <a:off x="4658265" y="1707874"/>
            <a:ext cx="7527765" cy="51564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BB9DFD-7F84-FA6B-71EF-2764460C518C}"/>
              </a:ext>
            </a:extLst>
          </p:cNvPr>
          <p:cNvSpPr txBox="1"/>
          <p:nvPr/>
        </p:nvSpPr>
        <p:spPr>
          <a:xfrm>
            <a:off x="612476" y="4192439"/>
            <a:ext cx="4037161" cy="7838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Calibri-Bold"/>
              </a:rPr>
              <a:t>View output from Others &gt;Concurrent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8975D447-C7C0-7A7D-109A-3F1A27EB9C4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1062" r="42110" b="6924"/>
          <a:stretch/>
        </p:blipFill>
        <p:spPr>
          <a:xfrm>
            <a:off x="4643887" y="1701396"/>
            <a:ext cx="7542267" cy="5146691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CAF3856D-0996-9825-2E61-098C47A62EF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9965" r="43566" b="17075"/>
          <a:stretch/>
        </p:blipFill>
        <p:spPr>
          <a:xfrm>
            <a:off x="4643887" y="1704410"/>
            <a:ext cx="7541852" cy="49724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7EFE45-B9BB-3969-2BC5-8AD23669F13B}"/>
              </a:ext>
            </a:extLst>
          </p:cNvPr>
          <p:cNvSpPr txBox="1"/>
          <p:nvPr/>
        </p:nvSpPr>
        <p:spPr>
          <a:xfrm>
            <a:off x="612476" y="4968815"/>
            <a:ext cx="439659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Calibri-Bold"/>
              </a:rPr>
              <a:t>2 Requests completed</a:t>
            </a:r>
          </a:p>
          <a:p>
            <a:endParaRPr lang="en-US" sz="2200" b="1">
              <a:latin typeface="Calibri-Bold"/>
            </a:endParaRPr>
          </a:p>
          <a:p>
            <a:r>
              <a:rPr lang="en-US" sz="2200" b="1">
                <a:latin typeface="Calibri-Bold"/>
              </a:rPr>
              <a:t>Then view output of Mass Additions Create Report</a:t>
            </a:r>
          </a:p>
        </p:txBody>
      </p:sp>
      <p:pic>
        <p:nvPicPr>
          <p:cNvPr id="27" name="Picture 2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AEA4B09-0AFC-157A-1E4E-EAEF47DB1E6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998" t="13456" r="15263" b="24929"/>
          <a:stretch/>
        </p:blipFill>
        <p:spPr>
          <a:xfrm>
            <a:off x="-5255" y="1467067"/>
            <a:ext cx="12192158" cy="54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  <p:bldP spid="23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E10B1-7378-D783-00C4-F51BAD966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BD85D7-EF6D-4483-3397-AA874EEF204D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02843C5-31C6-5E05-078F-B60F099C0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F2C85B-17CF-4A34-E667-4F259D2F79E0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88F3F4-1AC9-FF29-66BF-C316BD3B5948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10C9FB-B675-735D-1F29-C428CE123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A7DBA079-F15E-BB42-A454-5586CF660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2A479A-2E0A-BCF8-78F0-4898B972F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2FB9B57-4F1D-B6AD-6329-5DBFE49A7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03B1BC3-B18D-0427-7014-68540B251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D09B0539-42B0-F1AD-91BF-AD69EDA0C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4B2A1-37A7-E080-04C8-8F600B9FA1ED}"/>
              </a:ext>
            </a:extLst>
          </p:cNvPr>
          <p:cNvSpPr txBox="1"/>
          <p:nvPr/>
        </p:nvSpPr>
        <p:spPr>
          <a:xfrm>
            <a:off x="609601" y="614860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31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F0D07-3359-3569-98B6-00FB3E7EA794}"/>
              </a:ext>
            </a:extLst>
          </p:cNvPr>
          <p:cNvSpPr txBox="1"/>
          <p:nvPr/>
        </p:nvSpPr>
        <p:spPr>
          <a:xfrm>
            <a:off x="2283791" y="1190487"/>
            <a:ext cx="763546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Payment Processing and Cash Management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8D707-971E-1BF4-3732-FFC6D59A984E}"/>
              </a:ext>
            </a:extLst>
          </p:cNvPr>
          <p:cNvSpPr txBox="1"/>
          <p:nvPr/>
        </p:nvSpPr>
        <p:spPr>
          <a:xfrm>
            <a:off x="461617" y="2107096"/>
            <a:ext cx="353832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Steps to set up a Bank:</a:t>
            </a:r>
          </a:p>
          <a:p>
            <a:r>
              <a:rPr lang="en-US" sz="2200" b="1">
                <a:latin typeface="Times New Roman"/>
                <a:cs typeface="Times New Roman"/>
              </a:rPr>
              <a:t>1)CREATE Bank</a:t>
            </a:r>
          </a:p>
          <a:p>
            <a:r>
              <a:rPr lang="en-US" sz="22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2 ) CREATE Branch Name </a:t>
            </a:r>
          </a:p>
          <a:p>
            <a:r>
              <a:rPr lang="en-US" sz="2200" b="1">
                <a:latin typeface="Times New Roman"/>
                <a:cs typeface="Times New Roman"/>
              </a:rPr>
              <a:t>3 ) CREATE Account Bank</a:t>
            </a:r>
          </a:p>
        </p:txBody>
      </p:sp>
      <p:pic>
        <p:nvPicPr>
          <p:cNvPr id="11" name="Picture 10" descr="A white rectangular object with black lines&#10;&#10;Description automatically generated">
            <a:extLst>
              <a:ext uri="{FF2B5EF4-FFF2-40B4-BE49-F238E27FC236}">
                <a16:creationId xmlns:a16="http://schemas.microsoft.com/office/drawing/2014/main" id="{61EBE0A2-A1AB-C8BB-1546-553BB00C6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14" y="3577535"/>
            <a:ext cx="7652441" cy="118275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DA9006F-1FEC-DF10-7087-54649503F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431" y="3043376"/>
            <a:ext cx="7663484" cy="274803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66E7B10-31BF-009F-738E-0CA5ADF43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562" y="2822782"/>
            <a:ext cx="7851223" cy="3122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F3B4B6-5733-7399-57A7-412C4CB5BA56}"/>
              </a:ext>
            </a:extLst>
          </p:cNvPr>
          <p:cNvSpPr txBox="1"/>
          <p:nvPr/>
        </p:nvSpPr>
        <p:spPr>
          <a:xfrm>
            <a:off x="796014" y="396858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Write Branch Name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8F758-587E-2487-D9FD-B005A2F8C6E7}"/>
              </a:ext>
            </a:extLst>
          </p:cNvPr>
          <p:cNvSpPr txBox="1"/>
          <p:nvPr/>
        </p:nvSpPr>
        <p:spPr>
          <a:xfrm>
            <a:off x="796014" y="4412974"/>
            <a:ext cx="30073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Then Enter the address of this Branch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56D1-8BDB-6578-0570-947F97A6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4AD368-C959-29F5-4EAF-86C7D4D24FD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C396A2A6-4A1C-E5FD-2BB0-C117D6CF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3C519-9550-44C3-D02A-1C86F066D53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51A516-52E4-FE30-3569-8FB88CF09D9D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108E8B-29A0-DF2C-484D-AA4E1787A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2362FA36-783A-CCC4-43E1-B9CA6358C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D7B6745-885B-4272-A412-7E332899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E5B777C-7179-1D52-762D-0FF2FAA65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02A4253-5654-23BD-21DD-6AF786B59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6CE4D01-F165-C241-EE3A-BD41B660B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5F7BD-86D9-EAB1-4A85-2559AFEC1E19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49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2D19D-2D3D-AABD-04EA-65A59CA5BC7E}"/>
              </a:ext>
            </a:extLst>
          </p:cNvPr>
          <p:cNvSpPr txBox="1"/>
          <p:nvPr/>
        </p:nvSpPr>
        <p:spPr>
          <a:xfrm>
            <a:off x="2740324" y="871268"/>
            <a:ext cx="70276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</a:rPr>
              <a:t>Period-End Closing and Reporting </a:t>
            </a:r>
            <a:r>
              <a:rPr lang="en-US" sz="3000" b="1">
                <a:latin typeface="Times New Roman"/>
                <a:cs typeface="Times New Roman"/>
              </a:rPr>
              <a:t>​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A1AAA08-405C-E6A9-7C1E-3B3630A702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43" r="58087" b="20378"/>
          <a:stretch/>
        </p:blipFill>
        <p:spPr>
          <a:xfrm>
            <a:off x="6929887" y="1418042"/>
            <a:ext cx="5109997" cy="5292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37A304-8591-23C2-AC96-DC0D53978CDF}"/>
              </a:ext>
            </a:extLst>
          </p:cNvPr>
          <p:cNvSpPr txBox="1"/>
          <p:nvPr/>
        </p:nvSpPr>
        <p:spPr>
          <a:xfrm>
            <a:off x="1072551" y="202145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View &gt;Requests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D19FD0F-5039-0EA6-8A67-9078F901D5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867" r="49941" b="27521"/>
          <a:stretch/>
        </p:blipFill>
        <p:spPr>
          <a:xfrm>
            <a:off x="6081623" y="1873732"/>
            <a:ext cx="6103206" cy="4360363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C348141-4F50-8052-F72E-23F8B2A165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92" t="8789" r="29752" b="27426"/>
          <a:stretch/>
        </p:blipFill>
        <p:spPr>
          <a:xfrm>
            <a:off x="5282459" y="1579135"/>
            <a:ext cx="7048718" cy="51329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B039B7-0563-7B01-7100-97CA0C4D646B}"/>
              </a:ext>
            </a:extLst>
          </p:cNvPr>
          <p:cNvSpPr txBox="1"/>
          <p:nvPr/>
        </p:nvSpPr>
        <p:spPr>
          <a:xfrm>
            <a:off x="1072551" y="2725947"/>
            <a:ext cx="403716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Run Create Accounting Enter it's parameters</a:t>
            </a:r>
          </a:p>
        </p:txBody>
      </p:sp>
    </p:spTree>
    <p:extLst>
      <p:ext uri="{BB962C8B-B14F-4D97-AF65-F5344CB8AC3E}">
        <p14:creationId xmlns:p14="http://schemas.microsoft.com/office/powerpoint/2010/main" val="34975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56D1-8BDB-6578-0570-947F97A6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4AD368-C959-29F5-4EAF-86C7D4D24FD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C396A2A6-4A1C-E5FD-2BB0-C117D6CF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3C519-9550-44C3-D02A-1C86F066D53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51A516-52E4-FE30-3569-8FB88CF09D9D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108E8B-29A0-DF2C-484D-AA4E1787A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2362FA36-783A-CCC4-43E1-B9CA6358C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D7B6745-885B-4272-A412-7E332899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E5B777C-7179-1D52-762D-0FF2FAA65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02A4253-5654-23BD-21DD-6AF786B59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6CE4D01-F165-C241-EE3A-BD41B660B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5F7BD-86D9-EAB1-4A85-2559AFEC1E19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697C0-E654-FD0F-4A18-2F2FBD9EF117}"/>
              </a:ext>
            </a:extLst>
          </p:cNvPr>
          <p:cNvSpPr txBox="1"/>
          <p:nvPr/>
        </p:nvSpPr>
        <p:spPr>
          <a:xfrm>
            <a:off x="3114136" y="871268"/>
            <a:ext cx="62800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Period-End Closing and Reporting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E20EFC-9D71-E234-380B-3D69D544E0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09" t="8902" r="18654" b="11134"/>
          <a:stretch/>
        </p:blipFill>
        <p:spPr>
          <a:xfrm>
            <a:off x="5348378" y="1845670"/>
            <a:ext cx="6622751" cy="4678779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069EAE2-9D62-B6AC-3FA7-0A67AC1CB9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20" t="11120" r="38017" b="37395"/>
          <a:stretch/>
        </p:blipFill>
        <p:spPr>
          <a:xfrm>
            <a:off x="306934" y="2888841"/>
            <a:ext cx="5193780" cy="2596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281AA8-0EB2-F0A3-331E-5957D051E63A}"/>
              </a:ext>
            </a:extLst>
          </p:cNvPr>
          <p:cNvSpPr txBox="1"/>
          <p:nvPr/>
        </p:nvSpPr>
        <p:spPr>
          <a:xfrm>
            <a:off x="310551" y="2237117"/>
            <a:ext cx="426719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</a:rPr>
              <a:t>Period Close Exceptions Report</a:t>
            </a:r>
            <a:endParaRPr lang="en-US" sz="2200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56D1-8BDB-6578-0570-947F97A6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4AD368-C959-29F5-4EAF-86C7D4D24FD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C396A2A6-4A1C-E5FD-2BB0-C117D6CF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3C519-9550-44C3-D02A-1C86F066D53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51A516-52E4-FE30-3569-8FB88CF09D9D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108E8B-29A0-DF2C-484D-AA4E1787A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2362FA36-783A-CCC4-43E1-B9CA6358C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D7B6745-885B-4272-A412-7E332899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E5B777C-7179-1D52-762D-0FF2FAA65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02A4253-5654-23BD-21DD-6AF786B59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6CE4D01-F165-C241-EE3A-BD41B660B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5F7BD-86D9-EAB1-4A85-2559AFEC1E19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51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9E041-CAC9-F2A3-ED0F-C9DFCD44DADB}"/>
              </a:ext>
            </a:extLst>
          </p:cNvPr>
          <p:cNvSpPr txBox="1"/>
          <p:nvPr/>
        </p:nvSpPr>
        <p:spPr>
          <a:xfrm>
            <a:off x="3157268" y="871268"/>
            <a:ext cx="589184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</a:rPr>
              <a:t>Period-End Closing and Reporting</a:t>
            </a:r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2F7F9F7-FD11-3872-EDD0-2C0A5084FF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61" t="8902" r="21488" b="30882"/>
          <a:stretch/>
        </p:blipFill>
        <p:spPr>
          <a:xfrm>
            <a:off x="5607171" y="2291367"/>
            <a:ext cx="6291231" cy="368390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67D0000-F84C-3DAD-9367-461B7F953A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24" t="10924" r="24557" b="30684"/>
          <a:stretch/>
        </p:blipFill>
        <p:spPr>
          <a:xfrm>
            <a:off x="149253" y="2587925"/>
            <a:ext cx="5382149" cy="2422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AEEBF-9B2F-CD1F-8B06-4C9C938DCB6A}"/>
              </a:ext>
            </a:extLst>
          </p:cNvPr>
          <p:cNvSpPr txBox="1"/>
          <p:nvPr/>
        </p:nvSpPr>
        <p:spPr>
          <a:xfrm>
            <a:off x="152400" y="1978325"/>
            <a:ext cx="432470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</a:rPr>
              <a:t>Transfer Journal  Entries To GL</a:t>
            </a:r>
            <a:endParaRPr lang="en-US" sz="2200" b="1" err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42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56D1-8BDB-6578-0570-947F97A6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4AD368-C959-29F5-4EAF-86C7D4D24FD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C396A2A6-4A1C-E5FD-2BB0-C117D6CF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3C519-9550-44C3-D02A-1C86F066D53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51A516-52E4-FE30-3569-8FB88CF09D9D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108E8B-29A0-DF2C-484D-AA4E1787A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2362FA36-783A-CCC4-43E1-B9CA6358C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D7B6745-885B-4272-A412-7E332899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E5B777C-7179-1D52-762D-0FF2FAA65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02A4253-5654-23BD-21DD-6AF786B59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6CE4D01-F165-C241-EE3A-BD41B660B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5F7BD-86D9-EAB1-4A85-2559AFEC1E19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52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677669F-9C95-CE38-CFCF-90A6F5ED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75" t="15336" r="58323" b="17227"/>
          <a:stretch/>
        </p:blipFill>
        <p:spPr>
          <a:xfrm>
            <a:off x="6802497" y="1710906"/>
            <a:ext cx="4690309" cy="4984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BAAD0F-22E9-C223-2A20-5D316BAC2C04}"/>
              </a:ext>
            </a:extLst>
          </p:cNvPr>
          <p:cNvSpPr txBox="1"/>
          <p:nvPr/>
        </p:nvSpPr>
        <p:spPr>
          <a:xfrm>
            <a:off x="605183" y="2121681"/>
            <a:ext cx="51873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</a:rPr>
              <a:t>Payables Vision Operations &gt;Accounting &gt; Control Payables Periods</a:t>
            </a:r>
            <a:endParaRPr lang="en-US" sz="2200" b="1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E1FF41-2998-6151-4508-356F0717F753}"/>
              </a:ext>
            </a:extLst>
          </p:cNvPr>
          <p:cNvSpPr txBox="1"/>
          <p:nvPr/>
        </p:nvSpPr>
        <p:spPr>
          <a:xfrm>
            <a:off x="3171645" y="871268"/>
            <a:ext cx="584871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</a:rPr>
              <a:t>Period-End Closing and Reporting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A5ED84-E0C6-6E71-CEF0-78966944CD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5" t="9019" r="58205" b="45588"/>
          <a:stretch/>
        </p:blipFill>
        <p:spPr>
          <a:xfrm>
            <a:off x="2261777" y="3424136"/>
            <a:ext cx="4942540" cy="31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5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56D1-8BDB-6578-0570-947F97A6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4AD368-C959-29F5-4EAF-86C7D4D24FD0}"/>
              </a:ext>
            </a:extLst>
          </p:cNvPr>
          <p:cNvGrpSpPr/>
          <p:nvPr/>
        </p:nvGrpSpPr>
        <p:grpSpPr>
          <a:xfrm>
            <a:off x="-1" y="11043"/>
            <a:ext cx="12192001" cy="2816366"/>
            <a:chOff x="-1" y="0"/>
            <a:chExt cx="12192001" cy="2816366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C396A2A6-4A1C-E5FD-2BB0-C117D6CF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42" y="861893"/>
              <a:ext cx="2097886" cy="19274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3C519-9550-44C3-D02A-1C86F066D53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51A516-52E4-FE30-3569-8FB88CF09D9D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108E8B-29A0-DF2C-484D-AA4E1787A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8430518" y="1086660"/>
              <a:ext cx="3559832" cy="172970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2362FA36-783A-CCC4-43E1-B9CA6358C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D7B6745-885B-4272-A412-7E332899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E5B777C-7179-1D52-762D-0FF2FAA65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02A4253-5654-23BD-21DD-6AF786B59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6CE4D01-F165-C241-EE3A-BD41B660B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5F7BD-86D9-EAB1-4A85-2559AFEC1E19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B5C4C-C256-5711-FA19-330FB2CAD3C2}"/>
              </a:ext>
            </a:extLst>
          </p:cNvPr>
          <p:cNvSpPr txBox="1"/>
          <p:nvPr/>
        </p:nvSpPr>
        <p:spPr>
          <a:xfrm>
            <a:off x="2290043" y="2969738"/>
            <a:ext cx="737270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Times New Roman"/>
                <a:cs typeface="Times New Roman"/>
              </a:rPr>
              <a:t>Thank you for your attention.</a:t>
            </a:r>
            <a:endParaRPr lang="en-US">
              <a:latin typeface="Aptos" panose="02110004020202020204"/>
              <a:cs typeface="Times New Roman"/>
            </a:endParaRPr>
          </a:p>
          <a:p>
            <a:pPr algn="ctr"/>
            <a:r>
              <a:rPr lang="en-US" sz="3200" b="1">
                <a:latin typeface="Times New Roman"/>
                <a:cs typeface="Times New Roman"/>
              </a:rPr>
              <a:t> We now invite any questions or feedback from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3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DE343-76D8-C9D3-2879-27CF1D935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011FDB-E755-1EAA-62FC-AFAA390844C6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06761ABF-13AB-89DD-B21F-EE6B4DB35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6877E0-F054-EA33-174E-EC9569C4EA06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7DC9A1-160F-9063-A61F-489181BB42DB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544B09B-DA51-AFE0-6894-96B220A43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44B62CBB-0F45-3189-F22C-405B4E695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8AF5245-C505-0A04-1C75-6B7BE5BA5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CB7E6F82-9DAE-29A2-71B3-C0C53FBB1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AF1B477-1ECB-93E5-FB13-F4E440E92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9528569-2774-99DF-DE2C-EE12D4F7F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7F40-4A2A-544B-0E74-DB6A3CCA81FC}"/>
              </a:ext>
            </a:extLst>
          </p:cNvPr>
          <p:cNvSpPr txBox="1"/>
          <p:nvPr/>
        </p:nvSpPr>
        <p:spPr>
          <a:xfrm>
            <a:off x="892314" y="6344740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91012-665E-47FC-A8E8-CCAF89B776AE}"/>
              </a:ext>
            </a:extLst>
          </p:cNvPr>
          <p:cNvSpPr txBox="1"/>
          <p:nvPr/>
        </p:nvSpPr>
        <p:spPr>
          <a:xfrm>
            <a:off x="2272748" y="1190487"/>
            <a:ext cx="825389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Payment Processing and Cash Management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55463-F59B-AE62-C6F1-23FE7B590679}"/>
              </a:ext>
            </a:extLst>
          </p:cNvPr>
          <p:cNvSpPr txBox="1"/>
          <p:nvPr/>
        </p:nvSpPr>
        <p:spPr>
          <a:xfrm>
            <a:off x="152400" y="1985617"/>
            <a:ext cx="373711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Steps to set up a Bank:​</a:t>
            </a:r>
          </a:p>
          <a:p>
            <a:r>
              <a:rPr lang="en-US" sz="2200" b="1">
                <a:latin typeface="Times New Roman"/>
                <a:cs typeface="Times New Roman"/>
              </a:rPr>
              <a:t>1)CREATE Bank​</a:t>
            </a:r>
          </a:p>
          <a:p>
            <a:r>
              <a:rPr lang="en-US" sz="2200" b="1">
                <a:latin typeface="Times New Roman"/>
                <a:cs typeface="Times New Roman"/>
              </a:rPr>
              <a:t>2 ) CREATE Branch Name ​</a:t>
            </a:r>
          </a:p>
          <a:p>
            <a:r>
              <a:rPr lang="en-US" sz="22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3 ) CREATE Account Bank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A059AA2-5464-2C29-5E80-6FC8F0EDE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625" y="3131172"/>
            <a:ext cx="7705725" cy="1748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F42933-FE67-6ECE-1D65-6A5014D07457}"/>
              </a:ext>
            </a:extLst>
          </p:cNvPr>
          <p:cNvSpPr txBox="1"/>
          <p:nvPr/>
        </p:nvSpPr>
        <p:spPr>
          <a:xfrm>
            <a:off x="307008" y="3444240"/>
            <a:ext cx="244836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Click On Create Account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7A4923-0FFE-1EBD-73D5-257D50582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084" y="3141538"/>
            <a:ext cx="8066405" cy="130556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942D797-9F8A-AEC8-774C-E076AFC03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517" y="3242283"/>
            <a:ext cx="8258175" cy="1957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EBFBD-54BD-4885-7A4D-C0227811BC99}"/>
              </a:ext>
            </a:extLst>
          </p:cNvPr>
          <p:cNvSpPr txBox="1"/>
          <p:nvPr/>
        </p:nvSpPr>
        <p:spPr>
          <a:xfrm>
            <a:off x="304800" y="4214117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Bank Acc Owner:</a:t>
            </a:r>
            <a:endParaRPr lang="en-US"/>
          </a:p>
          <a:p>
            <a:r>
              <a:rPr lang="en-US" sz="2000" b="1">
                <a:latin typeface="Times New Roman"/>
                <a:cs typeface="Times New Roman"/>
              </a:rPr>
              <a:t>        • Vision Operation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7F31822-3038-C787-9600-CE9D2C595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362" y="2999450"/>
            <a:ext cx="7884795" cy="37560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01123A-42C4-BC76-92C2-A64C304C1CED}"/>
              </a:ext>
            </a:extLst>
          </p:cNvPr>
          <p:cNvSpPr txBox="1"/>
          <p:nvPr/>
        </p:nvSpPr>
        <p:spPr>
          <a:xfrm>
            <a:off x="307009" y="4896678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Write Account Name , Account Number And Currency</a:t>
            </a:r>
            <a:endParaRPr lang="en-US"/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204DEA5B-5DA2-E4BB-4034-7FE5998B4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9849" y="4003373"/>
            <a:ext cx="9107170" cy="270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4FF53-7C6E-41B4-2C8E-AABE5880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2CBAC8-7E55-288C-8241-D5EB2505402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5E98E3A-09E2-A83B-A229-0732504D5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94447C-45E0-DED9-9BF6-F4E355DECB3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74DBCA-332B-6356-E7FE-7CB9F7D113E2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5B2187-1F47-FB9B-A0B9-0E6BA0E772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19E1BFD8-3EBF-F2C2-E0E0-470447884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1FBA3BB-5F95-2D98-F7D1-43CCF7C98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C75CD111-CF86-5A5F-5E23-C9E34FA5F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B98B0CA-9764-966E-13DF-CABF359FF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F63BFEE-EB71-3E48-98C3-32A14E34E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B39D7-EF40-6C13-6499-AB8999A7A5C7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33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E71A1-2BA9-EC89-00EA-0EC0B71FA702}"/>
              </a:ext>
            </a:extLst>
          </p:cNvPr>
          <p:cNvSpPr txBox="1"/>
          <p:nvPr/>
        </p:nvSpPr>
        <p:spPr>
          <a:xfrm>
            <a:off x="2282466" y="865367"/>
            <a:ext cx="763546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Payment Processing and Cash Management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8D47A-F0EE-670B-940F-6C83A210CE95}"/>
              </a:ext>
            </a:extLst>
          </p:cNvPr>
          <p:cNvSpPr txBox="1"/>
          <p:nvPr/>
        </p:nvSpPr>
        <p:spPr>
          <a:xfrm>
            <a:off x="152400" y="2383183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Choose add organization access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A31DD-E325-FBED-DA63-16E3521C0AB8}"/>
              </a:ext>
            </a:extLst>
          </p:cNvPr>
          <p:cNvSpPr txBox="1"/>
          <p:nvPr/>
        </p:nvSpPr>
        <p:spPr>
          <a:xfrm>
            <a:off x="163444" y="3222486"/>
            <a:ext cx="27321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Then create payment document</a:t>
            </a:r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920A07C-E285-D952-9EAA-C9C3CF28D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618" y="2561162"/>
            <a:ext cx="7993768" cy="233202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47D0744-608F-C11C-15A2-2D0F93B29F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56" t="78" r="33" b="201"/>
          <a:stretch/>
        </p:blipFill>
        <p:spPr>
          <a:xfrm>
            <a:off x="3481471" y="2282147"/>
            <a:ext cx="8114071" cy="341042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848F58C5-FE62-BFE2-4E71-37F5A69D5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873" y="2283122"/>
            <a:ext cx="9139802" cy="3269809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7265AE97-95F5-17A1-CC71-F05FB4E0D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5918" y="4187154"/>
            <a:ext cx="9431959" cy="174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30261-BF0C-F6C6-226F-687F598B9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C02D5D-6E40-521C-CF57-462369ACD075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996CFDB7-20BE-FEA1-2389-B4CA576EA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EEC601-69A1-1AC7-1B5E-6D6975AB4E5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FDCE43-B051-FE97-D58F-88A551F94590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92FF03-F129-A824-FC14-56AEC0FFA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33A93A19-9B4B-29A3-D48D-A9BB7C709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247C5F4-0A7B-A702-B723-9FAA7848A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BC1FAF5-A363-3E5B-16C0-090E86E74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BE158D3-3B5B-8950-9436-32566D9C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C4E24B-FA57-CEC0-9866-D53423E8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547B6-39DC-8DC5-109E-17575A3DCF55}"/>
              </a:ext>
            </a:extLst>
          </p:cNvPr>
          <p:cNvSpPr txBox="1"/>
          <p:nvPr/>
        </p:nvSpPr>
        <p:spPr>
          <a:xfrm>
            <a:off x="3195577" y="2560680"/>
            <a:ext cx="6105644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500" b="1">
                <a:solidFill>
                  <a:srgbClr val="000000"/>
                </a:solidFill>
                <a:latin typeface="Times New Roman"/>
                <a:cs typeface="Times New Roman"/>
              </a:rPr>
              <a:t>There is two ways to pay the invoices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58A8C6-7AF2-B8F0-5BAC-86761B974FC8}"/>
              </a:ext>
            </a:extLst>
          </p:cNvPr>
          <p:cNvSpPr txBox="1"/>
          <p:nvPr/>
        </p:nvSpPr>
        <p:spPr>
          <a:xfrm>
            <a:off x="1068450" y="1925717"/>
            <a:ext cx="330327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solidFill>
                  <a:srgbClr val="000000"/>
                </a:solidFill>
                <a:latin typeface="Times New Roman"/>
                <a:cs typeface="Times New Roman"/>
              </a:rPr>
              <a:t>Apply Payments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82A6A-F98E-A2C9-A714-229B3F9D53D9}"/>
              </a:ext>
            </a:extLst>
          </p:cNvPr>
          <p:cNvSpPr txBox="1"/>
          <p:nvPr/>
        </p:nvSpPr>
        <p:spPr>
          <a:xfrm>
            <a:off x="1222499" y="3283073"/>
            <a:ext cx="3660494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500" b="1">
                <a:solidFill>
                  <a:srgbClr val="000000"/>
                </a:solidFill>
                <a:latin typeface="Times New Roman"/>
                <a:cs typeface="Times New Roman"/>
              </a:rPr>
              <a:t>Single Payment Entry</a:t>
            </a:r>
            <a:endParaRPr lang="ar-EG" sz="25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AFCFD-8678-EDE9-96E6-682E34EDB16D}"/>
              </a:ext>
            </a:extLst>
          </p:cNvPr>
          <p:cNvSpPr txBox="1"/>
          <p:nvPr/>
        </p:nvSpPr>
        <p:spPr>
          <a:xfrm>
            <a:off x="6834445" y="3283074"/>
            <a:ext cx="4135056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500" b="1">
                <a:solidFill>
                  <a:srgbClr val="000000"/>
                </a:solidFill>
                <a:latin typeface="Times New Roman"/>
                <a:cs typeface="Times New Roman"/>
              </a:rPr>
              <a:t>Payment From Work Bench</a:t>
            </a:r>
            <a:endParaRPr lang="ar-EG" sz="25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4840C-A440-393F-B30D-1762B368FBD7}"/>
              </a:ext>
            </a:extLst>
          </p:cNvPr>
          <p:cNvSpPr txBox="1"/>
          <p:nvPr/>
        </p:nvSpPr>
        <p:spPr>
          <a:xfrm>
            <a:off x="1222499" y="4106189"/>
            <a:ext cx="4135056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Involves creating and processing a single payment for specific invoices, used for individual or selected invoices.</a:t>
            </a:r>
            <a:endParaRPr lang="ar-EG" sz="22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92AACC-BEF7-8E31-B5EC-D7DA7380D70A}"/>
              </a:ext>
            </a:extLst>
          </p:cNvPr>
          <p:cNvSpPr txBox="1"/>
          <p:nvPr/>
        </p:nvSpPr>
        <p:spPr>
          <a:xfrm>
            <a:off x="6834445" y="4106189"/>
            <a:ext cx="4578345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Involves processing payments for multiple invoices from a centralized interface, used for handling payments in bulk or batches.</a:t>
            </a:r>
            <a:endParaRPr lang="ar-EG" sz="22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8CAFAB-4E35-E71D-FA80-913E3DFE3E49}"/>
              </a:ext>
            </a:extLst>
          </p:cNvPr>
          <p:cNvSpPr txBox="1"/>
          <p:nvPr/>
        </p:nvSpPr>
        <p:spPr>
          <a:xfrm>
            <a:off x="2334245" y="869997"/>
            <a:ext cx="752088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 Processing and Cash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1DCB6-D708-D391-E816-425524AA3F7F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41690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47C8E-0CE8-9F3E-D4E6-FD1A96938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AF98BB-55C7-3D58-F635-DCFAF9919644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D92E5E1A-1BAE-D928-9846-363D07D95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7C4F6F-2C8E-C98F-4AE2-6EBE506E457D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4880AD-E968-6AE2-0C00-948CC0197D0C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44AA83-023B-8123-4B88-1B61A59F3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AC6F59E-7945-BBD9-4E67-2AB9A0699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F42EEAA-86AA-5419-9138-BA4585AA1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B6E44C1-7A62-683A-A39B-D4CF8975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0D715E5-3B58-1F40-B37D-A4639B8D6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31C8CBC-58B7-6A5E-2E2F-698FCEC92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E566A-D4E0-AC0F-0CB7-E108B04A71CF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3A1F9-EBD5-F98D-FFDA-C04C1114F280}"/>
              </a:ext>
            </a:extLst>
          </p:cNvPr>
          <p:cNvSpPr txBox="1"/>
          <p:nvPr/>
        </p:nvSpPr>
        <p:spPr>
          <a:xfrm>
            <a:off x="458850" y="1785402"/>
            <a:ext cx="330327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Apply payments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E1EBD-E865-7A41-4955-0F91A1AC2253}"/>
              </a:ext>
            </a:extLst>
          </p:cNvPr>
          <p:cNvSpPr txBox="1"/>
          <p:nvPr/>
        </p:nvSpPr>
        <p:spPr>
          <a:xfrm>
            <a:off x="968500" y="2935184"/>
            <a:ext cx="373332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Invoices &gt;Entry &gt;invoices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77B25-C0FD-2320-1BF3-2E65B2D061D2}"/>
              </a:ext>
            </a:extLst>
          </p:cNvPr>
          <p:cNvSpPr txBox="1"/>
          <p:nvPr/>
        </p:nvSpPr>
        <p:spPr>
          <a:xfrm>
            <a:off x="397890" y="2379096"/>
            <a:ext cx="4209606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1- Single Payment Entry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F2358-E6BC-CA51-9C4A-F0D8F67C6A9B}"/>
              </a:ext>
            </a:extLst>
          </p:cNvPr>
          <p:cNvSpPr txBox="1"/>
          <p:nvPr/>
        </p:nvSpPr>
        <p:spPr>
          <a:xfrm>
            <a:off x="968499" y="3333346"/>
            <a:ext cx="4405134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Identify the invoice you want to pay</a:t>
            </a:r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E4E43989-8BE8-E761-78DF-0FDF97CFBCAC}"/>
              </a:ext>
            </a:extLst>
          </p:cNvPr>
          <p:cNvSpPr/>
          <p:nvPr/>
        </p:nvSpPr>
        <p:spPr>
          <a:xfrm>
            <a:off x="5457873" y="1994511"/>
            <a:ext cx="6307499" cy="3913755"/>
          </a:xfrm>
          <a:custGeom>
            <a:avLst/>
            <a:gdLst/>
            <a:ahLst/>
            <a:cxnLst/>
            <a:rect l="l" t="t" r="r" b="b"/>
            <a:pathLst>
              <a:path w="12313476" h="6922950">
                <a:moveTo>
                  <a:pt x="0" y="0"/>
                </a:moveTo>
                <a:lnTo>
                  <a:pt x="12313476" y="0"/>
                </a:lnTo>
                <a:lnTo>
                  <a:pt x="12313476" y="6922950"/>
                </a:lnTo>
                <a:lnTo>
                  <a:pt x="0" y="6922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644" r="-36214" b="-1286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7922D-8842-6F5C-41E2-2F8A1A3CB84D}"/>
              </a:ext>
            </a:extLst>
          </p:cNvPr>
          <p:cNvSpPr txBox="1"/>
          <p:nvPr/>
        </p:nvSpPr>
        <p:spPr>
          <a:xfrm>
            <a:off x="968499" y="4173752"/>
            <a:ext cx="363886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Actions ..1 button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02E9A7-CC53-0796-01B1-8D5C53F6DC14}"/>
              </a:ext>
            </a:extLst>
          </p:cNvPr>
          <p:cNvSpPr txBox="1"/>
          <p:nvPr/>
        </p:nvSpPr>
        <p:spPr>
          <a:xfrm>
            <a:off x="968499" y="4890950"/>
            <a:ext cx="6105644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Pay In Full &gt; Ok</a:t>
            </a:r>
            <a:endParaRPr lang="en-US"/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8539D740-87EA-A6D8-7B76-A40C65355FC6}"/>
              </a:ext>
            </a:extLst>
          </p:cNvPr>
          <p:cNvSpPr/>
          <p:nvPr/>
        </p:nvSpPr>
        <p:spPr>
          <a:xfrm>
            <a:off x="5383000" y="1705784"/>
            <a:ext cx="6457244" cy="4491208"/>
          </a:xfrm>
          <a:custGeom>
            <a:avLst/>
            <a:gdLst/>
            <a:ahLst/>
            <a:cxnLst/>
            <a:rect l="l" t="t" r="r" b="b"/>
            <a:pathLst>
              <a:path w="12104025" h="6808514">
                <a:moveTo>
                  <a:pt x="0" y="0"/>
                </a:moveTo>
                <a:lnTo>
                  <a:pt x="12104025" y="0"/>
                </a:lnTo>
                <a:lnTo>
                  <a:pt x="12104025" y="6808514"/>
                </a:lnTo>
                <a:lnTo>
                  <a:pt x="0" y="6808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913" r="-35393" b="-11656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CE04E7-2C12-8DE6-30F7-E69C602D2F62}"/>
              </a:ext>
            </a:extLst>
          </p:cNvPr>
          <p:cNvSpPr txBox="1"/>
          <p:nvPr/>
        </p:nvSpPr>
        <p:spPr>
          <a:xfrm>
            <a:off x="1734280" y="872450"/>
            <a:ext cx="780991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 Processing and Cash Management</a:t>
            </a:r>
          </a:p>
        </p:txBody>
      </p:sp>
    </p:spTree>
    <p:extLst>
      <p:ext uri="{BB962C8B-B14F-4D97-AF65-F5344CB8AC3E}">
        <p14:creationId xmlns:p14="http://schemas.microsoft.com/office/powerpoint/2010/main" val="51319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 animBg="1"/>
      <p:bldP spid="16" grpId="0"/>
      <p:bldP spid="25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B3195-AA59-1389-B58F-1120367B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9E2738-7846-C5A1-1CDA-169E7A9B827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DA664D9-EF8D-8836-1937-C764B883B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123D81-A063-8DEE-6593-0D38A747064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360626-CB77-56B1-4619-85F2BC5AC4EC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78C2C7-7A71-0EE7-64DB-6A9EC6D18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976DBAE7-1300-A647-95DB-BBD836876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D033DC1-0B83-E3CF-2510-364742F8F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3C05973-8DF8-17EB-8E01-5F9B4D99C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D72086-3A48-5A58-A17C-4A40436FE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F3C7FD36-2D5D-087C-831E-E441EBE13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6F13-337B-0F0B-3CF2-F017B2C6E569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588FE-EE05-8200-D029-8D1021D77281}"/>
              </a:ext>
            </a:extLst>
          </p:cNvPr>
          <p:cNvSpPr txBox="1"/>
          <p:nvPr/>
        </p:nvSpPr>
        <p:spPr>
          <a:xfrm>
            <a:off x="306450" y="1815882"/>
            <a:ext cx="330327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Apply payments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2104C-0048-27C5-C310-E9677851777B}"/>
              </a:ext>
            </a:extLst>
          </p:cNvPr>
          <p:cNvSpPr txBox="1"/>
          <p:nvPr/>
        </p:nvSpPr>
        <p:spPr>
          <a:xfrm>
            <a:off x="458850" y="2399416"/>
            <a:ext cx="4209606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1- Single Payment Entry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89DBC-BAD8-56EB-DC5F-FF670D0A1FC1}"/>
              </a:ext>
            </a:extLst>
          </p:cNvPr>
          <p:cNvSpPr txBox="1"/>
          <p:nvPr/>
        </p:nvSpPr>
        <p:spPr>
          <a:xfrm>
            <a:off x="826260" y="3090843"/>
            <a:ext cx="454652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Type: Quick</a:t>
            </a:r>
          </a:p>
          <a:p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            and enter details required                    </a:t>
            </a:r>
            <a:endParaRPr lang="en-US" sz="2000" b="1">
              <a:latin typeface="Times New Roman"/>
              <a:cs typeface="Times New Roman"/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48166B5A-CE47-B997-3F32-7B1F7A27BA70}"/>
              </a:ext>
            </a:extLst>
          </p:cNvPr>
          <p:cNvSpPr/>
          <p:nvPr/>
        </p:nvSpPr>
        <p:spPr>
          <a:xfrm>
            <a:off x="5583399" y="1754199"/>
            <a:ext cx="6351733" cy="4352081"/>
          </a:xfrm>
          <a:custGeom>
            <a:avLst/>
            <a:gdLst/>
            <a:ahLst/>
            <a:cxnLst/>
            <a:rect l="l" t="t" r="r" b="b"/>
            <a:pathLst>
              <a:path w="13268239" h="7459742">
                <a:moveTo>
                  <a:pt x="0" y="0"/>
                </a:moveTo>
                <a:lnTo>
                  <a:pt x="13268239" y="0"/>
                </a:lnTo>
                <a:lnTo>
                  <a:pt x="13268239" y="7459742"/>
                </a:lnTo>
                <a:lnTo>
                  <a:pt x="0" y="7459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1" t="-14810" r="-35698" b="-13574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03688-79E1-EA5A-0E19-BDEBDE833B63}"/>
              </a:ext>
            </a:extLst>
          </p:cNvPr>
          <p:cNvSpPr txBox="1"/>
          <p:nvPr/>
        </p:nvSpPr>
        <p:spPr>
          <a:xfrm>
            <a:off x="826198" y="4290915"/>
            <a:ext cx="405555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The payment method: check</a:t>
            </a:r>
            <a:endParaRPr lang="en-US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34EE54C2-B6F6-0D4A-08E4-627E7195CB29}"/>
              </a:ext>
            </a:extLst>
          </p:cNvPr>
          <p:cNvSpPr/>
          <p:nvPr/>
        </p:nvSpPr>
        <p:spPr>
          <a:xfrm>
            <a:off x="5367422" y="2618907"/>
            <a:ext cx="6653974" cy="3356658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871" t="-43124" r="-1953" b="-2456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202935-618F-6A90-BA1E-CF07590D1A0D}"/>
              </a:ext>
            </a:extLst>
          </p:cNvPr>
          <p:cNvSpPr txBox="1"/>
          <p:nvPr/>
        </p:nvSpPr>
        <p:spPr>
          <a:xfrm>
            <a:off x="805938" y="5129706"/>
            <a:ext cx="4243582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Choose Create Accounting &gt;final &gt;Ok</a:t>
            </a:r>
            <a:endParaRPr lang="en-US"/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8E587221-E941-92FD-3372-3B96B760C697}"/>
              </a:ext>
            </a:extLst>
          </p:cNvPr>
          <p:cNvSpPr/>
          <p:nvPr/>
        </p:nvSpPr>
        <p:spPr>
          <a:xfrm>
            <a:off x="5373942" y="2014780"/>
            <a:ext cx="6834299" cy="3826287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069" r="-35870" b="-1310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1C14E0-06C5-F4F1-4ADD-9EB77405D86F}"/>
              </a:ext>
            </a:extLst>
          </p:cNvPr>
          <p:cNvSpPr txBox="1"/>
          <p:nvPr/>
        </p:nvSpPr>
        <p:spPr>
          <a:xfrm>
            <a:off x="821208" y="4726127"/>
            <a:ext cx="278483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Click on Actions ..1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315BFD-3DFA-1031-5767-3A67E7D95175}"/>
              </a:ext>
            </a:extLst>
          </p:cNvPr>
          <p:cNvSpPr txBox="1"/>
          <p:nvPr/>
        </p:nvSpPr>
        <p:spPr>
          <a:xfrm>
            <a:off x="1988280" y="872450"/>
            <a:ext cx="78493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 Processing and Cash Management</a:t>
            </a:r>
          </a:p>
        </p:txBody>
      </p:sp>
    </p:spTree>
    <p:extLst>
      <p:ext uri="{BB962C8B-B14F-4D97-AF65-F5344CB8AC3E}">
        <p14:creationId xmlns:p14="http://schemas.microsoft.com/office/powerpoint/2010/main" val="1245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16" grpId="0" animBg="1"/>
      <p:bldP spid="25" grpId="0"/>
      <p:bldP spid="2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F5F64-6AAF-B832-B160-0B59FB07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52CCFC7-EF99-924A-613A-A3837736D726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AED8033-575A-4AA5-F584-74B94F320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4476A5-D67A-76CF-FDC8-85F57D805D55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097612-2DD9-7BCA-DD7D-8FCA27911FA5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85F717-6C32-BE15-DAEE-28F19BD8F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247AF4E0-4835-B5A9-EB60-0BFEFF7A5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F9E2220-7D2F-FD9C-D450-4A36E1631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EDE3C9A-5EBF-6FEF-5CB9-951630CAD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164F4FB-ED64-6A06-F653-82A889453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DFDA43D-7D50-07D4-74EB-0A28E5C4E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A8B8A-F3BB-8CC1-027F-A4246BFA07B1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AC631-1F49-C1BC-0329-C889F89EA079}"/>
              </a:ext>
            </a:extLst>
          </p:cNvPr>
          <p:cNvSpPr txBox="1"/>
          <p:nvPr/>
        </p:nvSpPr>
        <p:spPr>
          <a:xfrm>
            <a:off x="458850" y="1866682"/>
            <a:ext cx="330327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Apply payments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064283-1329-85E3-A913-FA1574D7E82D}"/>
              </a:ext>
            </a:extLst>
          </p:cNvPr>
          <p:cNvSpPr txBox="1"/>
          <p:nvPr/>
        </p:nvSpPr>
        <p:spPr>
          <a:xfrm>
            <a:off x="753490" y="2297816"/>
            <a:ext cx="4209606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1- Single Payment Entry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2659D2-CFF3-11B6-1EA6-20795E52C061}"/>
              </a:ext>
            </a:extLst>
          </p:cNvPr>
          <p:cNvSpPr txBox="1"/>
          <p:nvPr/>
        </p:nvSpPr>
        <p:spPr>
          <a:xfrm>
            <a:off x="1222500" y="2813264"/>
            <a:ext cx="389814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Back to the invoice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32A91-B7B8-683F-5752-A286C86D453F}"/>
              </a:ext>
            </a:extLst>
          </p:cNvPr>
          <p:cNvSpPr txBox="1"/>
          <p:nvPr/>
        </p:nvSpPr>
        <p:spPr>
          <a:xfrm>
            <a:off x="1222499" y="3262743"/>
            <a:ext cx="389814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Note that total amount paid in a single payment</a:t>
            </a:r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326C5EAF-5EDF-B63D-33FA-D5830DB5A741}"/>
              </a:ext>
            </a:extLst>
          </p:cNvPr>
          <p:cNvSpPr/>
          <p:nvPr/>
        </p:nvSpPr>
        <p:spPr>
          <a:xfrm>
            <a:off x="5439127" y="1874642"/>
            <a:ext cx="6496005" cy="3956769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1" t="-15023" r="-35740" b="-14651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C1C01-A80F-29A7-76D1-2DB389B4FB77}"/>
              </a:ext>
            </a:extLst>
          </p:cNvPr>
          <p:cNvSpPr txBox="1"/>
          <p:nvPr/>
        </p:nvSpPr>
        <p:spPr>
          <a:xfrm>
            <a:off x="1537035" y="872450"/>
            <a:ext cx="7796776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 Processing and Cash Management</a:t>
            </a:r>
          </a:p>
        </p:txBody>
      </p:sp>
    </p:spTree>
    <p:extLst>
      <p:ext uri="{BB962C8B-B14F-4D97-AF65-F5344CB8AC3E}">
        <p14:creationId xmlns:p14="http://schemas.microsoft.com/office/powerpoint/2010/main" val="287818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26B0-7E41-CB48-F6BD-C972FB29E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B3A766-1D07-E251-0443-036A5642F238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A43189F2-B65C-EFA1-2FC4-83D5D5DFE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DC1DCC-D88B-1D56-22AC-FCC9827F65A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0A5AD3-C942-EFF4-F9B8-81D73A657E4E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384189-A6D2-FA5C-2FAD-23E399F35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0981E526-20F8-39F2-3763-132D92951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48043D37-9EDA-7B5E-8A7B-BC82A8105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E25E4F8-DA33-A26D-472F-0855A90C1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3D0E891-C11D-DE12-11DE-6F0184B26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3B994269-2894-FBD4-54B7-B429EEBB9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1BA6F-2BC5-95F0-5498-44C75DA204BB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5FE4B-8713-CC2E-080E-265D7D37C8F1}"/>
              </a:ext>
            </a:extLst>
          </p:cNvPr>
          <p:cNvSpPr txBox="1"/>
          <p:nvPr/>
        </p:nvSpPr>
        <p:spPr>
          <a:xfrm>
            <a:off x="306450" y="1856522"/>
            <a:ext cx="330327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Apply payments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8D7DA-911F-0CF8-446D-878C5C0C82CA}"/>
              </a:ext>
            </a:extLst>
          </p:cNvPr>
          <p:cNvSpPr txBox="1"/>
          <p:nvPr/>
        </p:nvSpPr>
        <p:spPr>
          <a:xfrm>
            <a:off x="723009" y="2284679"/>
            <a:ext cx="452618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latin typeface="Times New Roman"/>
                <a:cs typeface="Times New Roman"/>
              </a:rPr>
              <a:t>2- Payment From Work Bench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0BFE1-4E64-ADF0-1724-EBCA6DB8F8F2}"/>
              </a:ext>
            </a:extLst>
          </p:cNvPr>
          <p:cNvSpPr txBox="1"/>
          <p:nvPr/>
        </p:nvSpPr>
        <p:spPr>
          <a:xfrm>
            <a:off x="927860" y="2823424"/>
            <a:ext cx="424075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Payments &gt; Entry &gt; payments</a:t>
            </a:r>
            <a:endParaRPr 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F2C28BEB-8085-591D-9C4B-4D13BE9A5DB6}"/>
              </a:ext>
            </a:extLst>
          </p:cNvPr>
          <p:cNvSpPr/>
          <p:nvPr/>
        </p:nvSpPr>
        <p:spPr>
          <a:xfrm>
            <a:off x="7437120" y="2156321"/>
            <a:ext cx="3969728" cy="3979434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1" t="-15307" r="-74270" b="-8301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3F0756-CC27-62D8-8ECC-6C2D7977F548}"/>
              </a:ext>
            </a:extLst>
          </p:cNvPr>
          <p:cNvSpPr txBox="1"/>
          <p:nvPr/>
        </p:nvSpPr>
        <p:spPr>
          <a:xfrm>
            <a:off x="927859" y="3294721"/>
            <a:ext cx="4126741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Type: Manual </a:t>
            </a:r>
            <a:endParaRPr lang="en-US">
              <a:solidFill>
                <a:srgbClr val="000000"/>
              </a:solidFill>
              <a:latin typeface="Aptos" panose="02110004020202020204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and enter other details required</a:t>
            </a:r>
            <a:endParaRPr lang="en-US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D3DCD869-71FA-7596-0EC8-79D50835C356}"/>
              </a:ext>
            </a:extLst>
          </p:cNvPr>
          <p:cNvSpPr/>
          <p:nvPr/>
        </p:nvSpPr>
        <p:spPr>
          <a:xfrm>
            <a:off x="6095999" y="1775242"/>
            <a:ext cx="5829464" cy="4675634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320" r="-35986" b="-11366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DE386-23E9-F72F-E4BD-112187AA0E76}"/>
              </a:ext>
            </a:extLst>
          </p:cNvPr>
          <p:cNvSpPr txBox="1"/>
          <p:nvPr/>
        </p:nvSpPr>
        <p:spPr>
          <a:xfrm>
            <a:off x="903638" y="4111592"/>
            <a:ext cx="4295452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payment method: Wire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A8B2C7-18D2-EDF4-AD45-659ED6050903}"/>
              </a:ext>
            </a:extLst>
          </p:cNvPr>
          <p:cNvSpPr txBox="1"/>
          <p:nvPr/>
        </p:nvSpPr>
        <p:spPr>
          <a:xfrm>
            <a:off x="926107" y="4565235"/>
            <a:ext cx="486824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Then click on Enter/Adjust invoices</a:t>
            </a:r>
            <a:endParaRPr lang="en-US"/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F72213D6-6D59-3446-2442-4D8922AA51F8}"/>
              </a:ext>
            </a:extLst>
          </p:cNvPr>
          <p:cNvSpPr/>
          <p:nvPr/>
        </p:nvSpPr>
        <p:spPr>
          <a:xfrm>
            <a:off x="5872911" y="1999854"/>
            <a:ext cx="6163784" cy="4345747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351" r="-35544" b="-12324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14F9936C-EC16-692B-6B61-6078BFC02E40}"/>
              </a:ext>
            </a:extLst>
          </p:cNvPr>
          <p:cNvSpPr/>
          <p:nvPr/>
        </p:nvSpPr>
        <p:spPr>
          <a:xfrm>
            <a:off x="5775036" y="1775243"/>
            <a:ext cx="6261659" cy="4473158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431" r="-37234" b="-1460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E3CB9E-9C45-9E87-595E-0089EB7445E6}"/>
              </a:ext>
            </a:extLst>
          </p:cNvPr>
          <p:cNvSpPr txBox="1"/>
          <p:nvPr/>
        </p:nvSpPr>
        <p:spPr>
          <a:xfrm>
            <a:off x="1907525" y="872450"/>
            <a:ext cx="780991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000" b="1">
                <a:solidFill>
                  <a:srgbClr val="000000"/>
                </a:solidFill>
                <a:latin typeface="Times New Roman"/>
                <a:cs typeface="Times New Roman"/>
              </a:rPr>
              <a:t>Payment Processing and Cash Management</a:t>
            </a:r>
          </a:p>
        </p:txBody>
      </p:sp>
    </p:spTree>
    <p:extLst>
      <p:ext uri="{BB962C8B-B14F-4D97-AF65-F5344CB8AC3E}">
        <p14:creationId xmlns:p14="http://schemas.microsoft.com/office/powerpoint/2010/main" val="78160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15" grpId="0" animBg="1"/>
      <p:bldP spid="22" grpId="0"/>
      <p:bldP spid="24" grpId="0"/>
      <p:bldP spid="25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874</Words>
  <Application>Microsoft Office PowerPoint</Application>
  <PresentationFormat>Widescreen</PresentationFormat>
  <Paragraphs>168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Arial,Sans-Serif</vt:lpstr>
      <vt:lpstr>Calibri-Bold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HASSAN</dc:creator>
  <cp:lastModifiedBy>MAHMOUD HASSAN</cp:lastModifiedBy>
  <cp:revision>5</cp:revision>
  <dcterms:created xsi:type="dcterms:W3CDTF">2024-11-29T18:20:58Z</dcterms:created>
  <dcterms:modified xsi:type="dcterms:W3CDTF">2024-11-29T18:28:43Z</dcterms:modified>
</cp:coreProperties>
</file>